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432B-BBCB-4B41-8934-35AECE67F4E4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703A-2B53-4133-AA10-314BC977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52EB-03DE-40DE-9AF3-A6141F37F5FE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ctms.engin.umich.edu/CTMS/index.php?example=CruiseControl&amp;section=ControlRootLocu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9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925694" cy="34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4269"/>
            <a:ext cx="4248150" cy="3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we have step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≐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(recall that command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10 m/s</a:t>
                </a:r>
                <a:r>
                  <a:rPr lang="en-US" dirty="0" smtClean="0"/>
                  <a:t>) then have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blipFill rotWithShape="1">
                <a:blip r:embed="rId3"/>
                <a:stretch>
                  <a:fillRect l="-685" r="-68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3914" y="1553617"/>
            <a:ext cx="435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recall that Final Value Theorem says that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)≡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𝑠𝐶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blipFill rotWithShape="1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3914" y="2046905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for our case, we have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(previous slide and from 01/17/19),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5000</m:t>
                    </m:r>
                  </m:oMath>
                </a14:m>
                <a:r>
                  <a:rPr lang="en-US" dirty="0" smtClean="0"/>
                  <a:t> we had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=9.89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blipFill rotWithShape="1">
                <a:blip r:embed="rId6"/>
                <a:stretch>
                  <a:fillRect l="-6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50+5000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2857" y="3599652"/>
            <a:ext cx="235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is the same, thus QED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22857" y="3588063"/>
            <a:ext cx="22067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29600" y="3155719"/>
            <a:ext cx="0" cy="432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81" y="5380825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+50+5000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this particular case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≐5000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the CLTF is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  <a:blipFill rotWithShape="1">
                <a:blip r:embed="rId9"/>
                <a:stretch>
                  <a:fillRect l="-1057" t="-6250" r="-39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−5050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=−5.05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549"/>
            <a:ext cx="3011094" cy="26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Sadly, Matlab would not display the “Gain” above 4000.  However, one sees that the pole value is converging to the calculated value.  To fully convince ourselves, recall that 01/17/19 we showed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r>
                  <a:rPr lang="en-US" dirty="0" smtClean="0"/>
                  <a:t> as below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blipFill rotWithShape="1">
                <a:blip r:embed="rId3"/>
                <a:stretch>
                  <a:fillRect l="-987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68" y="1828800"/>
            <a:ext cx="3257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1" y="198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resulting CLTF would be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957" y="4047122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−250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724400" y="4231788"/>
            <a:ext cx="26379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62343" y="3048000"/>
            <a:ext cx="0" cy="11837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9999" y="426051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9849"/>
            <a:ext cx="2313245" cy="205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also see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the steady-state would be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88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50+200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5667641" y="6393997"/>
            <a:ext cx="0" cy="2354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6800" y="6629400"/>
            <a:ext cx="46008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66800" y="5224574"/>
            <a:ext cx="0" cy="140482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15894" y="620933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Thus far, we see the following: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(Unity) Feedback on a proportional gain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) plant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has shorter rise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For Type 0 system (like this case), step input results in a steady-state error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gain might need to be very high to achieve the desired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It’s unclear if one can physically implement such a high gain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blipFill rotWithShape="1">
                <a:blip r:embed="rId2"/>
                <a:stretch>
                  <a:fillRect l="-693" t="-2033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9486" y="17835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control attempts to improve steady-state response.  So, we can try to eliminate the steady-state error.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our current design system,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error is quite high (10 m/s – 8 m/s = 2 m/s)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blipFill rotWithShape="1">
                <a:blip r:embed="rId3"/>
                <a:stretch>
                  <a:fillRect l="-554" t="-6250" r="-48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9486" y="3068989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100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0.02 m/s of error…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138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to self: I believe that to reduce the error by a 100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6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Next time: </a:t>
                </a:r>
                <a:r>
                  <a:rPr lang="en-US" dirty="0" smtClean="0"/>
                  <a:t>Try to create and test a lag compensator with the above equation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9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302" y="459020"/>
                <a:ext cx="684809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from 01/19/19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steady-state error = 2 m/s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2" y="459020"/>
                <a:ext cx="6848093" cy="390748"/>
              </a:xfrm>
              <a:prstGeom prst="rect">
                <a:avLst/>
              </a:prstGeom>
              <a:blipFill rotWithShape="1">
                <a:blip r:embed="rId2"/>
                <a:stretch>
                  <a:fillRect l="-8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1528" y="871113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10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0.2 m/s of error…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56" y="1275899"/>
                <a:ext cx="2799613" cy="84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6" y="1275899"/>
                <a:ext cx="2799613" cy="8479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9530" y="1511508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30" y="1511508"/>
                <a:ext cx="3954865" cy="376770"/>
              </a:xfrm>
              <a:prstGeom prst="rect">
                <a:avLst/>
              </a:prstGeom>
              <a:blipFill rotWithShape="1">
                <a:blip r:embed="rId4"/>
                <a:stretch>
                  <a:fillRect l="-1233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379" y="2123888"/>
                <a:ext cx="8360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 reduce the error by a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</m:t>
                    </m:r>
                  </m:oMath>
                </a14:m>
                <a:r>
                  <a:rPr lang="en-US" dirty="0" smtClean="0"/>
                  <a:t> and one has pole and zero near origin, so try: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9" y="2123888"/>
                <a:ext cx="836042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56" t="-4717" r="-94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77707" y="2514600"/>
                <a:ext cx="3582456" cy="850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07" y="2514600"/>
                <a:ext cx="3582456" cy="8507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82" y="3517746"/>
            <a:ext cx="3652993" cy="32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6" y="3517746"/>
            <a:ext cx="4602444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91196" y="2939973"/>
                <a:ext cx="2438400" cy="5232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Observe: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=0.26</m:t>
                    </m:r>
                  </m:oMath>
                </a14:m>
                <a:r>
                  <a:rPr lang="en-US" sz="1400" dirty="0" smtClean="0"/>
                  <a:t> m/s which is what we designed for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196" y="2939973"/>
                <a:ext cx="24384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49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8382000" y="3124200"/>
            <a:ext cx="60911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1118" y="3124200"/>
            <a:ext cx="0" cy="251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610600" y="5638800"/>
            <a:ext cx="380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5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419600"/>
                <a:ext cx="84582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Contrasting the above, we see that Lag Compensation introduces overshoot (and a shorter rise-time).  This makes sense because Lag is like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+0.2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integrator.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19600"/>
                <a:ext cx="8458200" cy="785536"/>
              </a:xfrm>
              <a:prstGeom prst="rect">
                <a:avLst/>
              </a:prstGeom>
              <a:blipFill rotWithShape="1">
                <a:blip r:embed="rId2"/>
                <a:stretch>
                  <a:fillRect l="-649" t="-3876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157" y="3905621"/>
                <a:ext cx="315868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=8.0;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</m:t>
                    </m:r>
                  </m:oMath>
                </a14:m>
                <a:r>
                  <a:rPr lang="en-US" sz="1400" dirty="0" smtClean="0"/>
                  <a:t>020 sec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7" y="3905621"/>
                <a:ext cx="3158685" cy="324384"/>
              </a:xfrm>
              <a:prstGeom prst="rect">
                <a:avLst/>
              </a:prstGeom>
              <a:blipFill rotWithShape="1">
                <a:blip r:embed="rId3"/>
                <a:stretch>
                  <a:fillRect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109774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Uncompensated system (01/19/19)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812"/>
            <a:ext cx="3733800" cy="3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27634" y="130210"/>
            <a:ext cx="36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Compensated system (01/22/19)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428" y="5484798"/>
                <a:ext cx="695882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Q1: Can one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from “1” to another value, to reduce overshoot?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8" y="5484798"/>
                <a:ext cx="6958828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701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30957" y="3905621"/>
                <a:ext cx="3282117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=9.74;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=1.721</m:t>
                    </m:r>
                  </m:oMath>
                </a14:m>
                <a:r>
                  <a:rPr lang="en-US" sz="1400" dirty="0" smtClean="0"/>
                  <a:t> sec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57" y="3905621"/>
                <a:ext cx="3282117" cy="32438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52674"/>
            <a:ext cx="3733975" cy="3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6172200"/>
            <a:ext cx="719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time: show RL for the lag compensated opened loop transfer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381000"/>
            <a:ext cx="382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Plot Root Locus of the following: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52600" y="958334"/>
            <a:ext cx="5219700" cy="1918216"/>
            <a:chOff x="1752600" y="958334"/>
            <a:chExt cx="5219700" cy="19182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143000"/>
              <a:ext cx="5219700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2876550"/>
                <a:ext cx="445480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𝐶𝐻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76550"/>
                <a:ext cx="4454809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19246" y="288092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say that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970898" y="2880923"/>
                <a:ext cx="1146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)≐1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98" y="2880923"/>
                <a:ext cx="1146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3682" y="3343759"/>
                <a:ext cx="4004173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2" y="3343759"/>
                <a:ext cx="4004173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63682" y="3886199"/>
                <a:ext cx="2387641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82" y="3886199"/>
                <a:ext cx="2387641" cy="6971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896498" y="3679411"/>
                <a:ext cx="3445495" cy="111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98" y="3679411"/>
                <a:ext cx="3445495" cy="11107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485289" y="4039414"/>
                <a:ext cx="184691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≜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89" y="4039414"/>
                <a:ext cx="1846916" cy="390748"/>
              </a:xfrm>
              <a:prstGeom prst="rect">
                <a:avLst/>
              </a:prstGeom>
              <a:blipFill rotWithShape="1">
                <a:blip r:embed="rId10"/>
                <a:stretch>
                  <a:fillRect l="-297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253172" y="4724400"/>
                <a:ext cx="4198072" cy="685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72" y="4724400"/>
                <a:ext cx="4198072" cy="6857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19245" y="4882616"/>
                <a:ext cx="3968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This would be the opened loop 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45" y="4882616"/>
                <a:ext cx="396852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38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13749" y="5715000"/>
            <a:ext cx="901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to self: I think the above might be wrong… see my ogataExample7.2-Notes-011419a.pptx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368597"/>
            <a:ext cx="472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Ogata Example 7-2 (pg. 420) as guidance…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7655" y="737929"/>
            <a:ext cx="4611413" cy="2287090"/>
            <a:chOff x="1713187" y="997167"/>
            <a:chExt cx="4611413" cy="22870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003080"/>
              <a:ext cx="4191000" cy="228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713187" y="997167"/>
              <a:ext cx="540533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R(s)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52800" y="1366499"/>
              <a:ext cx="533400" cy="77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162300" y="1676400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956026" y="799230"/>
                <a:ext cx="2716962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≜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026" y="799230"/>
                <a:ext cx="2716962" cy="7042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62368" y="1600200"/>
            <a:ext cx="2824412" cy="872789"/>
            <a:chOff x="4962368" y="1600200"/>
            <a:chExt cx="2824412" cy="8727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716105" y="1768757"/>
                  <a:ext cx="1195007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6105" y="1768757"/>
                  <a:ext cx="1195007" cy="7042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8" idx="1"/>
            </p:cNvCxnSpPr>
            <p:nvPr/>
          </p:nvCxnSpPr>
          <p:spPr>
            <a:xfrm>
              <a:off x="5010452" y="2120873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911112" y="2120873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4962368" y="1600200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368" y="1600200"/>
                  <a:ext cx="69628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>
                  <a:off x="7097489" y="1600200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7489" y="1600200"/>
                  <a:ext cx="68929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024904" y="2666267"/>
                <a:ext cx="2581155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+50+1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04" y="2666267"/>
                <a:ext cx="2581155" cy="7175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27921" y="3708768"/>
            <a:ext cx="5219700" cy="1918216"/>
            <a:chOff x="1752600" y="958334"/>
            <a:chExt cx="5219700" cy="191821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143000"/>
              <a:ext cx="5219700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220" y="958334"/>
                  <a:ext cx="774251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966528"/>
                  <a:ext cx="791819" cy="39074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240899" y="3317855"/>
            <a:ext cx="2831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Compensated System is: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959845" y="3955496"/>
                <a:ext cx="1875513" cy="642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845" y="3955496"/>
                <a:ext cx="1875513" cy="64216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933569" y="4760209"/>
                <a:ext cx="2788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=−0.2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69" y="4760209"/>
                <a:ext cx="278852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74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48942" y="5644591"/>
                <a:ext cx="6346546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1000</m:t>
                          </m:r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+51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+0.2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42" y="5644591"/>
                <a:ext cx="6346546" cy="65941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4495800" y="640080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10030" y="6444734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the RL of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  <p:pic>
        <p:nvPicPr>
          <p:cNvPr id="6146" name="Picture 2" descr="C:\Users\PAULOH~1\AppData\Local\Temp\SNAGHTML2a8a6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88" y="447673"/>
            <a:ext cx="3821630" cy="42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7673"/>
            <a:ext cx="4725594" cy="42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9" y="4768334"/>
            <a:ext cx="819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Looks like the same on U Michigan Cruise Control site (with zero = 0.3 and pole = 0.03</a:t>
            </a:r>
            <a:endParaRPr lang="en-US" dirty="0"/>
          </a:p>
        </p:txBody>
      </p:sp>
      <p:pic>
        <p:nvPicPr>
          <p:cNvPr id="8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666825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758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time: try things </a:t>
            </a:r>
            <a:r>
              <a:rPr lang="en-US" dirty="0"/>
              <a:t>like </a:t>
            </a:r>
            <a:r>
              <a:rPr lang="en-US" dirty="0" err="1"/>
              <a:t>sgrid</a:t>
            </a:r>
            <a:r>
              <a:rPr lang="en-US" dirty="0"/>
              <a:t>(0.6, 0.36</a:t>
            </a:r>
            <a:r>
              <a:rPr lang="en-US" dirty="0" smtClean="0"/>
              <a:t>) and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the </a:t>
            </a:r>
            <a:r>
              <a:rPr lang="en-US" dirty="0" err="1"/>
              <a:t>rlocfind</a:t>
            </a:r>
            <a:r>
              <a:rPr lang="en-US" dirty="0"/>
              <a:t> command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4098" name="Picture 2" descr="C:\Users\PAULOH~1\AppData\Local\Temp\SNAGHTMLc8a0a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384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42" y="674914"/>
            <a:ext cx="4469947" cy="39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3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AULOH~1\AppData\Local\Temp\SNAGHTMLc4431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799"/>
            <a:ext cx="28289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1029"/>
            <a:ext cx="2828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PAULOH~1\AppData\Local\Temp\SNAGHTMLc467d6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3331029"/>
            <a:ext cx="2816676" cy="2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ULOH~1\AppData\Local\Temp\SNAGHTMLc47c88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770844"/>
            <a:ext cx="2815052" cy="23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2"/>
            <a:ext cx="7395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Michigan reference: Cruise Control example</a:t>
            </a:r>
          </a:p>
          <a:p>
            <a:r>
              <a:rPr lang="en-US" sz="1400" dirty="0" smtClean="0">
                <a:hlinkClick r:id="rId3"/>
              </a:rPr>
              <a:t>http://ctms.engin.umich.edu/CTMS/index.php?example=CruiseControl&amp;section=ControlRootLocus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1219200"/>
            <a:ext cx="38571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547057" cy="31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AULOH~1\AppData\Local\Temp\SNAGHTMLd031ea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1"/>
            <a:ext cx="2198913" cy="17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 descr="C:\Users\PAULOH~1\AppData\Local\Temp\SNAGHTMLd05d2c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687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 descr="C:\Users\PAULOH~1\AppData\Local\Temp\SNAGHTMLd0800d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1"/>
            <a:ext cx="2261673" cy="1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06687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set for 10 m/s, so want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to be 10 m/s… so need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blipFill rotWithShape="1">
                <a:blip r:embed="rId14"/>
                <a:stretch>
                  <a:fillRect l="-2098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1" y="5334721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1757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874" y="170673"/>
            <a:ext cx="6237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labviewCourseDevelopment</a:t>
            </a:r>
            <a:r>
              <a:rPr lang="en-US" sz="1200" dirty="0" smtClean="0"/>
              <a:t>\labview=0X-RootLocus\pptRootLocusNotesAndFigures011719.pptx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4" y="4572721"/>
            <a:ext cx="2004446" cy="17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400" dirty="0" smtClean="0"/>
                  <a:t>00</a:t>
                </a:r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blipFill rotWithShape="1">
                <a:blip r:embed="rId4"/>
                <a:stretch>
                  <a:fillRect r="-1333"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=4.02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0" y="4569253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67" y="5476888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5426700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63006"/>
            <a:ext cx="42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have (unit) feedback?</a:t>
            </a:r>
            <a:endParaRPr lang="en-US" dirty="0"/>
          </a:p>
        </p:txBody>
      </p:sp>
      <p:pic>
        <p:nvPicPr>
          <p:cNvPr id="5122" name="Picture 2" descr="C:\Users\PAULOH~1\AppData\Local\Temp\SNAGHTMLd1438f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19819"/>
            <a:ext cx="4800600" cy="32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OH~1\AppData\Local\Temp\SNAGHTMLd14bf8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67" y="698048"/>
            <a:ext cx="3696360" cy="32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en-US" sz="1400" dirty="0" smtClean="0"/>
                  <a:t> but with simply fed back the car’s speed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sec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with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feedback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vs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. </m:t>
                    </m:r>
                    <m:r>
                      <a:rPr lang="en-US" sz="1400" b="0" i="1" smtClean="0">
                        <a:latin typeface="Cambria Math"/>
                      </a:rPr>
                      <m:t>19.7</m:t>
                    </m:r>
                  </m:oMath>
                </a14:m>
                <a:r>
                  <a:rPr lang="en-US" sz="1400" dirty="0" smtClean="0"/>
                  <a:t> sec (just open-loop).  Rise time improves!</a:t>
                </a:r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332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C:\Users\PAULOH~1\AppData\Local\Temp\SNAGHTMLd2009e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1876"/>
            <a:ext cx="1828799" cy="18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3" y="4571875"/>
            <a:ext cx="1815764" cy="18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Observations of feedback: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(proportional)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gets us closer to desired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m/s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reduces rise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=5000</m:t>
                    </m:r>
                  </m:oMath>
                </a14:m>
                <a:r>
                  <a:rPr lang="en-US" dirty="0" smtClean="0"/>
                  <a:t>, we have a steady-state error (this is because the plant is a Type 0 system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blipFill rotWithShape="1">
                <a:blip r:embed="rId2"/>
                <a:stretch>
                  <a:fillRect l="-637" t="-1984" r="-35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Wouldn’t be great if we can “predict” what the (closed-loop feedback) output would be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 smtClean="0"/>
                  <a:t>) given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?  This is what the root locus plot does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643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8601" y="3014659"/>
            <a:ext cx="3505200" cy="2043614"/>
            <a:chOff x="2590800" y="2903036"/>
            <a:chExt cx="3505200" cy="20436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0"/>
              <a:ext cx="3505200" cy="189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1515" y="40074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characteristic equation is the roots of the denominator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blipFill rotWithShape="1">
                <a:blip r:embed="rId9"/>
                <a:stretch>
                  <a:fillRect l="-1241" t="-4545" r="-193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35653" y="4007464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equivalent TF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63267" y="4738822"/>
            <a:ext cx="3247925" cy="872789"/>
            <a:chOff x="4793412" y="4708243"/>
            <a:chExt cx="3247925" cy="87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4841496" y="5228916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35684" y="5219725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69127" y="6397277"/>
            <a:ext cx="365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to self: when s=0 and take limit, we see steady-state response matches of the graphs in previous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9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PAULOH~1\AppData\Local\Temp\SNAGHTMLd5abe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" y="1143000"/>
            <a:ext cx="3528017" cy="31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310840" cy="31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Not sure how the above RL helps us “predict” response… i.e. if trace along the loci for a gain, say near 200, we still don’t know the output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5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7172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33400"/>
            <a:ext cx="4233001" cy="3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33400"/>
            <a:ext cx="4233001" cy="37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86" y="4572000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the above values from the RL (left) correspond to output response (right)?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 (which is the rise time on the left)…</a:t>
                </a:r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1000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+50+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50+200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=0.8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blipFill rotWithShape="1"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48741" y="5257800"/>
            <a:ext cx="175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to self: Should be 8, not 0.8… missing something…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5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64" y="1091689"/>
            <a:ext cx="3679436" cy="32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38200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1" y="1091689"/>
            <a:ext cx="3278709" cy="328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4767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from 01/17/19, that with (unity) feedback, we can (almost) get to the desired steady-state response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891" y="4920734"/>
            <a:ext cx="66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from 01/17/19, that the CLTF for the above block diagram was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40498" y="56640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8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2316</Words>
  <Application>Microsoft Office PowerPoint</Application>
  <PresentationFormat>On-screen Show (4:3)</PresentationFormat>
  <Paragraphs>146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34</cp:revision>
  <cp:lastPrinted>2019-01-23T21:19:26Z</cp:lastPrinted>
  <dcterms:created xsi:type="dcterms:W3CDTF">2019-01-17T23:33:36Z</dcterms:created>
  <dcterms:modified xsi:type="dcterms:W3CDTF">2019-01-23T21:21:56Z</dcterms:modified>
</cp:coreProperties>
</file>