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432B-BBCB-4B41-8934-35AECE67F4E4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7703A-2B53-4133-AA10-314BC9770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7703A-2B53-4133-AA10-314BC9770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2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1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52EB-03DE-40DE-9AF3-A6141F37F5FE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46EA-2995-48FD-9AE4-5AC878458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0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://ctms.engin.umich.edu/CTMS/index.php?example=CruiseControl&amp;section=ControlRootLocus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19.jpe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jpe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925694" cy="34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4269"/>
            <a:ext cx="4248150" cy="34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72263" y="797832"/>
                <a:ext cx="3101298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263" y="797832"/>
                <a:ext cx="3101298" cy="6951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3914" y="281219"/>
                <a:ext cx="7116500" cy="492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we have step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≐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(recall that command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10 m/s</a:t>
                </a:r>
                <a:r>
                  <a:rPr lang="en-US" dirty="0" smtClean="0"/>
                  <a:t>) then have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81219"/>
                <a:ext cx="7116500" cy="492571"/>
              </a:xfrm>
              <a:prstGeom prst="rect">
                <a:avLst/>
              </a:prstGeom>
              <a:blipFill rotWithShape="1">
                <a:blip r:embed="rId3"/>
                <a:stretch>
                  <a:fillRect l="-685" r="-685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3914" y="1553617"/>
            <a:ext cx="435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recall that Final Value Theorem says that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1511682"/>
                <a:ext cx="3230436" cy="453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)≡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𝑠𝐶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11682"/>
                <a:ext cx="3230436" cy="453201"/>
              </a:xfrm>
              <a:prstGeom prst="rect">
                <a:avLst/>
              </a:prstGeom>
              <a:blipFill rotWithShape="1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3914" y="2046905"/>
            <a:ext cx="26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for our case, we have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01714" y="1883976"/>
                <a:ext cx="6242286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𝑠𝐶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+50+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14" y="1883976"/>
                <a:ext cx="6242286" cy="6951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3914" y="2764971"/>
                <a:ext cx="811497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 (previous slide and from 01/17/19),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5000</m:t>
                    </m:r>
                  </m:oMath>
                </a14:m>
                <a:r>
                  <a:rPr lang="en-US" dirty="0" smtClean="0"/>
                  <a:t> we had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=9.89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" y="2764971"/>
                <a:ext cx="8114978" cy="390748"/>
              </a:xfrm>
              <a:prstGeom prst="rect">
                <a:avLst/>
              </a:prstGeom>
              <a:blipFill rotWithShape="1">
                <a:blip r:embed="rId6"/>
                <a:stretch>
                  <a:fillRect l="-601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3943" y="3276600"/>
                <a:ext cx="2970236" cy="622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50+5000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43" y="3276600"/>
                <a:ext cx="2970236" cy="62292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22857" y="3599652"/>
            <a:ext cx="235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Which is the same, thus QED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22857" y="3588063"/>
            <a:ext cx="2206743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229600" y="3155719"/>
            <a:ext cx="0" cy="432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81" y="5380825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the CLTF pole 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87375" y="4419598"/>
                <a:ext cx="4938853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+50+5000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375" y="4419598"/>
                <a:ext cx="4938853" cy="6971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42981" y="3962400"/>
                <a:ext cx="461376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this particular case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≐5000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 smtClean="0"/>
                  <a:t>the CLTF is</a:t>
                </a:r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81" y="3962400"/>
                <a:ext cx="4613764" cy="390748"/>
              </a:xfrm>
              <a:prstGeom prst="rect">
                <a:avLst/>
              </a:prstGeom>
              <a:blipFill rotWithShape="1">
                <a:blip r:embed="rId9"/>
                <a:stretch>
                  <a:fillRect l="-1057" t="-6250" r="-396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76839" y="5256336"/>
                <a:ext cx="2244461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−5050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=−5.05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839" y="5256336"/>
                <a:ext cx="2244461" cy="61831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549"/>
            <a:ext cx="3011094" cy="267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1" y="503067"/>
                <a:ext cx="5562117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Sadly, Matlab would not display the “Gain” above 4000.  However, one sees that the pole value is converging to the calculated value.  To fully convince ourselves, recall that 01/17/19 we showed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r>
                  <a:rPr lang="en-US" dirty="0" smtClean="0"/>
                  <a:t> as below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503067"/>
                <a:ext cx="5562117" cy="1221745"/>
              </a:xfrm>
              <a:prstGeom prst="rect">
                <a:avLst/>
              </a:prstGeom>
              <a:blipFill rotWithShape="1">
                <a:blip r:embed="rId3"/>
                <a:stretch>
                  <a:fillRect l="-987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68" y="1828800"/>
            <a:ext cx="32575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1" y="1981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resulting CLTF would be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6405" y="3200400"/>
                <a:ext cx="4938853" cy="697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+50+200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05" y="3200400"/>
                <a:ext cx="4938853" cy="6971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8957" y="4047122"/>
            <a:ext cx="19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the CLTF pole 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815" y="3922633"/>
                <a:ext cx="2116220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−250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=−0.25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815" y="3922633"/>
                <a:ext cx="2116220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724400" y="4231788"/>
            <a:ext cx="2637943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62343" y="3048000"/>
            <a:ext cx="0" cy="11837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39999" y="426051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QED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9849"/>
            <a:ext cx="2313245" cy="205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5600" y="5029200"/>
                <a:ext cx="554408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 also see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the steady-state would be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029200"/>
                <a:ext cx="5544082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880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60039" y="5419948"/>
                <a:ext cx="4014945" cy="974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200∙10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50+200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2000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039" y="5419948"/>
                <a:ext cx="4014945" cy="9740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5667641" y="6393997"/>
            <a:ext cx="0" cy="2354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66800" y="6629400"/>
            <a:ext cx="46008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66800" y="5224574"/>
            <a:ext cx="0" cy="140482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15894" y="6209331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 QED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284777"/>
                <a:ext cx="7919925" cy="1498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Thus far, we see the following: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(Unity) Feedback on a proportional gain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) plant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 has shorter rise time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For Type 0 system (like this case), step input results in a steady-state error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gain might need to be very high to achieve the desired output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It’s unclear if one can physically implement such a high gain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4777"/>
                <a:ext cx="7919925" cy="1498744"/>
              </a:xfrm>
              <a:prstGeom prst="rect">
                <a:avLst/>
              </a:prstGeom>
              <a:blipFill rotWithShape="1">
                <a:blip r:embed="rId2"/>
                <a:stretch>
                  <a:fillRect l="-693" t="-2033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9486" y="178352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control attempts to improve steady-state response.  So, we can try to eliminate the steady-state error.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9486" y="2503145"/>
                <a:ext cx="880023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our current design system,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 smtClean="0"/>
                  <a:t>, the error is quite high (10 m/s – 8 m/s = 2 m/s)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2503145"/>
                <a:ext cx="8800230" cy="390748"/>
              </a:xfrm>
              <a:prstGeom prst="rect">
                <a:avLst/>
              </a:prstGeom>
              <a:blipFill rotWithShape="1">
                <a:blip r:embed="rId3"/>
                <a:stretch>
                  <a:fillRect l="-554" t="-6250" r="-485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9486" y="3068989"/>
            <a:ext cx="753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try to reduce this error by a 100</a:t>
            </a:r>
            <a:r>
              <a:rPr lang="en-US" baseline="30000" dirty="0" smtClean="0"/>
              <a:t>th</a:t>
            </a:r>
            <a:r>
              <a:rPr lang="en-US" dirty="0" smtClean="0"/>
              <a:t>, i.e. we can live with 0.02 m/s of error…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744" y="3665695"/>
                <a:ext cx="3549818" cy="1064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" y="3665695"/>
                <a:ext cx="3549818" cy="10640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3400" y="4009314"/>
                <a:ext cx="3954865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 Gain of the lag compensator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009314"/>
                <a:ext cx="3954865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1389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486" y="4800600"/>
                <a:ext cx="7215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Note to self: I believe that to reduce the error by a 100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, one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≐100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4800600"/>
                <a:ext cx="721524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76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0507" y="5187167"/>
                <a:ext cx="7947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Next time: </a:t>
                </a:r>
                <a:r>
                  <a:rPr lang="en-US" dirty="0" smtClean="0"/>
                  <a:t>Try to create and test a lag compensator with the above equation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7" y="5187167"/>
                <a:ext cx="794775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91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580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01/22/19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6302" y="459020"/>
                <a:ext cx="684809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Recall from 01/19/19 that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≐200</m:t>
                    </m:r>
                  </m:oMath>
                </a14:m>
                <a:r>
                  <a:rPr lang="en-US" dirty="0" smtClean="0"/>
                  <a:t>, the </a:t>
                </a:r>
                <a:r>
                  <a:rPr lang="en-US" dirty="0" smtClean="0"/>
                  <a:t>steady-</a:t>
                </a:r>
                <a:r>
                  <a:rPr lang="en-US" dirty="0" smtClean="0"/>
                  <a:t>state </a:t>
                </a:r>
                <a:r>
                  <a:rPr lang="en-US" dirty="0" smtClean="0"/>
                  <a:t>error = </a:t>
                </a:r>
                <a:r>
                  <a:rPr lang="en-US" dirty="0" smtClean="0"/>
                  <a:t>2 </a:t>
                </a:r>
                <a:r>
                  <a:rPr lang="en-US" dirty="0" smtClean="0"/>
                  <a:t>m/s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2" y="459020"/>
                <a:ext cx="6848093" cy="390748"/>
              </a:xfrm>
              <a:prstGeom prst="rect">
                <a:avLst/>
              </a:prstGeom>
              <a:blipFill rotWithShape="1">
                <a:blip r:embed="rId2"/>
                <a:stretch>
                  <a:fillRect l="-801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1528" y="871113"/>
            <a:ext cx="753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try to reduce this error by a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, i.e. we can live with </a:t>
            </a:r>
            <a:r>
              <a:rPr lang="en-US" dirty="0" smtClean="0"/>
              <a:t>0.2 </a:t>
            </a:r>
            <a:r>
              <a:rPr lang="en-US" dirty="0" smtClean="0"/>
              <a:t>m/s of error…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74356" y="1275899"/>
                <a:ext cx="2799613" cy="847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𝛽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𝑇𝑠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6" y="1275899"/>
                <a:ext cx="2799613" cy="8479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29530" y="1511508"/>
                <a:ext cx="3954865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:  Gain of the lag compensator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30" y="1511508"/>
                <a:ext cx="3954865" cy="376770"/>
              </a:xfrm>
              <a:prstGeom prst="rect">
                <a:avLst/>
              </a:prstGeom>
              <a:blipFill rotWithShape="1">
                <a:blip r:embed="rId4"/>
                <a:stretch>
                  <a:fillRect l="-1233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26379" y="2123888"/>
                <a:ext cx="83604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 </a:t>
                </a:r>
                <a:r>
                  <a:rPr lang="en-US" dirty="0" smtClean="0"/>
                  <a:t>reduce the error by a 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, one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≐10</m:t>
                    </m:r>
                  </m:oMath>
                </a14:m>
                <a:r>
                  <a:rPr lang="en-US" dirty="0" smtClean="0"/>
                  <a:t> and one has pole and zero near origin, so try: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79" y="2123888"/>
                <a:ext cx="836042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56" t="-4717" r="-94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677707" y="2514600"/>
                <a:ext cx="3582456" cy="850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≜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0.5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+0.2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07" y="2514600"/>
                <a:ext cx="3582456" cy="8507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82" y="3517746"/>
            <a:ext cx="3652993" cy="324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6" y="3517746"/>
            <a:ext cx="4602444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391196" y="2939973"/>
                <a:ext cx="2438400" cy="52322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Observe: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=0.26</m:t>
                    </m:r>
                  </m:oMath>
                </a14:m>
                <a:r>
                  <a:rPr lang="en-US" sz="1400" dirty="0" smtClean="0"/>
                  <a:t> m/s which is what we designed for</a:t>
                </a:r>
                <a:endParaRPr lang="en-US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196" y="2939973"/>
                <a:ext cx="2438400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249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8382000" y="3124200"/>
            <a:ext cx="60911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1118" y="3124200"/>
            <a:ext cx="0" cy="2514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610600" y="5638800"/>
            <a:ext cx="380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85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01/22/19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600" y="4419600"/>
                <a:ext cx="845820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Contrasting the above, we see that Lag Compensation introduces overshoot (and a shorter rise-time).  This makes sense because Lag is like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+0.2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integrator.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19600"/>
                <a:ext cx="8458200" cy="785536"/>
              </a:xfrm>
              <a:prstGeom prst="rect">
                <a:avLst/>
              </a:prstGeom>
              <a:blipFill rotWithShape="1">
                <a:blip r:embed="rId2"/>
                <a:stretch>
                  <a:fillRect l="-649" t="-3876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6157" y="3905621"/>
                <a:ext cx="315868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8.0</m:t>
                    </m:r>
                    <m:r>
                      <a:rPr lang="en-US" sz="14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4</m:t>
                    </m:r>
                    <m:r>
                      <a:rPr lang="en-US" sz="14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1400" dirty="0" smtClean="0"/>
                  <a:t>020</a:t>
                </a:r>
                <a:r>
                  <a:rPr lang="en-US" sz="1400" dirty="0" smtClean="0"/>
                  <a:t> </a:t>
                </a:r>
                <a:r>
                  <a:rPr lang="en-US" sz="1400" dirty="0" smtClean="0"/>
                  <a:t>sec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7" y="3905621"/>
                <a:ext cx="3158685" cy="324384"/>
              </a:xfrm>
              <a:prstGeom prst="rect">
                <a:avLst/>
              </a:prstGeom>
              <a:blipFill rotWithShape="1">
                <a:blip r:embed="rId3"/>
                <a:stretch>
                  <a:fillRect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8600" y="109774"/>
            <a:ext cx="355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Uncompensated system (01/19/19)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812"/>
            <a:ext cx="3733800" cy="33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27634" y="130210"/>
            <a:ext cx="363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Compensated system (01/22/19)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95428" y="5484798"/>
                <a:ext cx="6958828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Q1: Can one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from “1” to another value, to reduce overshoot?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8" y="5484798"/>
                <a:ext cx="6958828" cy="376770"/>
              </a:xfrm>
              <a:prstGeom prst="rect">
                <a:avLst/>
              </a:prstGeom>
              <a:blipFill rotWithShape="1">
                <a:blip r:embed="rId5"/>
                <a:stretch>
                  <a:fillRect l="-701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630957" y="3905621"/>
                <a:ext cx="3282117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9.74</m:t>
                    </m:r>
                    <m:r>
                      <a:rPr lang="en-US" sz="14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1.721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 smtClean="0"/>
                  <a:t>sec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200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57" y="3905621"/>
                <a:ext cx="3282117" cy="324384"/>
              </a:xfrm>
              <a:prstGeom prst="rect">
                <a:avLst/>
              </a:prstGeom>
              <a:blipFill rotWithShape="1">
                <a:blip r:embed="rId6"/>
                <a:stretch>
                  <a:fillRect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52674"/>
            <a:ext cx="3733975" cy="331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800" y="6172200"/>
            <a:ext cx="719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time: show RL for the lag compensated opened loop transfer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01/22/19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01/22/19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4098" name="Picture 2" descr="C:\Users\PAULOH~1\AppData\Local\Temp\SNAGHTMLc8a0a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93848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42" y="674914"/>
            <a:ext cx="4469947" cy="397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3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AULOH~1\AppData\Local\Temp\SNAGHTMLc4431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799"/>
            <a:ext cx="2828925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70844"/>
            <a:ext cx="2815052" cy="23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1029"/>
            <a:ext cx="28289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PAULOH~1\AppData\Local\Temp\SNAGHTMLc467d6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3331029"/>
            <a:ext cx="2816676" cy="25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AULOH~1\AppData\Local\Temp\SNAGHTMLc47c88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20" y="770844"/>
            <a:ext cx="2815052" cy="23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5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7672"/>
            <a:ext cx="7395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Michigan reference: Cruise Control example</a:t>
            </a:r>
          </a:p>
          <a:p>
            <a:r>
              <a:rPr lang="en-US" sz="1400" dirty="0" smtClean="0">
                <a:hlinkClick r:id="rId3"/>
              </a:rPr>
              <a:t>http://ctms.engin.umich.edu/CTMS/index.php?example=CruiseControl&amp;section=ControlRootLocus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4" y="1219200"/>
            <a:ext cx="38571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547057" cy="31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PAULOH~1\AppData\Local\Temp\SNAGHTMLd031ea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1"/>
            <a:ext cx="2198913" cy="178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14" y="6361072"/>
                <a:ext cx="859402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9" name="Picture 7" descr="C:\Users\PAULOH~1\AppData\Local\Temp\SNAGHTMLd05d2c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687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59" y="6381900"/>
                <a:ext cx="1807482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1" name="Picture 9" descr="C:\Users\PAULOH~1\AppData\Local\Temp\SNAGHTMLd0800d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1"/>
            <a:ext cx="2261673" cy="18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06687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335" y="6381900"/>
                <a:ext cx="859402" cy="32438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=10;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=19.7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903" y="6400285"/>
                <a:ext cx="190686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set for 10 m/s, so want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to be 10 m/s… so need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044" y="2346849"/>
                <a:ext cx="2615363" cy="1221745"/>
              </a:xfrm>
              <a:prstGeom prst="rect">
                <a:avLst/>
              </a:prstGeom>
              <a:blipFill rotWithShape="1">
                <a:blip r:embed="rId14"/>
                <a:stretch>
                  <a:fillRect l="-2098" t="-250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41" y="5334721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1757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874" y="170673"/>
            <a:ext cx="6237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\</a:t>
            </a:r>
            <a:r>
              <a:rPr lang="en-US" sz="1200" dirty="0" err="1" smtClean="0"/>
              <a:t>labviewCourseDevelopment</a:t>
            </a:r>
            <a:r>
              <a:rPr lang="en-US" sz="1200" dirty="0" smtClean="0"/>
              <a:t>\labview=0X-RootLocus\pptRootLocusNotesAndFigures011719.pptx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28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54" y="4572721"/>
            <a:ext cx="2004446" cy="178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1400" dirty="0" smtClean="0"/>
                  <a:t>00</a:t>
                </a:r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9" y="6413910"/>
                <a:ext cx="902683" cy="324384"/>
              </a:xfrm>
              <a:prstGeom prst="rect">
                <a:avLst/>
              </a:prstGeom>
              <a:blipFill rotWithShape="1">
                <a:blip r:embed="rId4"/>
                <a:stretch>
                  <a:fillRect r="-1333" b="-1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=8;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=4.02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54" y="6413910"/>
                <a:ext cx="1807482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3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70" y="4569253"/>
            <a:ext cx="2002489" cy="17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54" y="6391981"/>
                <a:ext cx="1058175" cy="3243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279" y="6413633"/>
                <a:ext cx="220932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67" y="5476888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Paul Oh\AppData\Local\Microsoft\Windows\Temporary Internet Files\Content.IE5\6RWF451I\500px-RedX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0" y="5426700"/>
            <a:ext cx="448809" cy="4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63006"/>
            <a:ext cx="420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when have (unit) feedback?</a:t>
            </a:r>
            <a:endParaRPr lang="en-US" dirty="0"/>
          </a:p>
        </p:txBody>
      </p:sp>
      <p:pic>
        <p:nvPicPr>
          <p:cNvPr id="5122" name="Picture 2" descr="C:\Users\PAULOH~1\AppData\Local\Temp\SNAGHTMLd1438f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19819"/>
            <a:ext cx="4800600" cy="32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OH~1\AppData\Local\Temp\SNAGHTMLd14bf8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67" y="698048"/>
            <a:ext cx="3696360" cy="32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=50</m:t>
                    </m:r>
                  </m:oMath>
                </a14:m>
                <a:r>
                  <a:rPr lang="en-US" sz="1400" dirty="0" smtClean="0"/>
                  <a:t> but with simply fed back the car’s speed</a:t>
                </a:r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42" y="3983702"/>
                <a:ext cx="3780715" cy="32438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=5;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sec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(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with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feedback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) 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vs</m:t>
                    </m:r>
                    <m:r>
                      <m:rPr>
                        <m:nor/>
                      </m:rPr>
                      <a:rPr lang="en-US" sz="1400" b="0" i="0" smtClean="0">
                        <a:latin typeface="Cambria Math"/>
                      </a:rPr>
                      <m:t>. </m:t>
                    </m:r>
                    <m:r>
                      <a:rPr lang="en-US" sz="1400" b="0" i="1" smtClean="0">
                        <a:latin typeface="Cambria Math"/>
                      </a:rPr>
                      <m:t>19.7</m:t>
                    </m:r>
                  </m:oMath>
                </a14:m>
                <a:r>
                  <a:rPr lang="en-US" sz="1400" dirty="0" smtClean="0"/>
                  <a:t> sec (just open-loop).  Rise time improves!</a:t>
                </a:r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24" y="3983702"/>
                <a:ext cx="3663703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332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 descr="C:\Users\PAULOH~1\AppData\Local\Temp\SNAGHTMLd2009e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1876"/>
            <a:ext cx="1828799" cy="181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73" y="4571875"/>
            <a:ext cx="1815764" cy="181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Observations of feedback: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(proportional)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gets us closer to desired car speed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n-US" dirty="0" smtClean="0"/>
                  <a:t> m/s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reduces rise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However, 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=5000</m:t>
                    </m:r>
                  </m:oMath>
                </a14:m>
                <a:r>
                  <a:rPr lang="en-US" dirty="0" smtClean="0"/>
                  <a:t>, we have a steady-state error (this is because the plant is a Type 0 system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33400"/>
                <a:ext cx="8610600" cy="1541576"/>
              </a:xfrm>
              <a:prstGeom prst="rect">
                <a:avLst/>
              </a:prstGeom>
              <a:blipFill rotWithShape="1">
                <a:blip r:embed="rId2"/>
                <a:stretch>
                  <a:fillRect l="-637" t="-1984" r="-354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Wouldn’t be great if we can “predict” what the (closed-loop feedback) output would be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dirty="0" smtClean="0"/>
                  <a:t>) given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?  This is what the root locus plot does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224403"/>
                <a:ext cx="8534401" cy="667747"/>
              </a:xfrm>
              <a:prstGeom prst="rect">
                <a:avLst/>
              </a:prstGeom>
              <a:blipFill rotWithShape="1">
                <a:blip r:embed="rId3"/>
                <a:stretch>
                  <a:fillRect l="-643" t="-4587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8601" y="3014659"/>
            <a:ext cx="3505200" cy="2043614"/>
            <a:chOff x="2590800" y="2903036"/>
            <a:chExt cx="3505200" cy="204361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048000"/>
              <a:ext cx="3505200" cy="189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030" y="2903036"/>
                  <a:ext cx="791820" cy="3907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07971" y="2971800"/>
                <a:ext cx="522296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2971800"/>
                <a:ext cx="5222968" cy="390748"/>
              </a:xfrm>
              <a:prstGeom prst="rect">
                <a:avLst/>
              </a:prstGeom>
              <a:blipFill rotWithShape="1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7971" y="3395774"/>
                <a:ext cx="4012060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71" y="3395774"/>
                <a:ext cx="4012060" cy="409856"/>
              </a:xfrm>
              <a:prstGeom prst="rect">
                <a:avLst/>
              </a:prstGeom>
              <a:blipFill rotWithShape="1">
                <a:blip r:embed="rId7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1515" y="400746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8201" y="3864914"/>
                <a:ext cx="2567241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3864914"/>
                <a:ext cx="2567241" cy="7042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characteristic equation is the roots of the denominator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751510"/>
                <a:ext cx="4419600" cy="667747"/>
              </a:xfrm>
              <a:prstGeom prst="rect">
                <a:avLst/>
              </a:prstGeom>
              <a:blipFill rotWithShape="1">
                <a:blip r:embed="rId9"/>
                <a:stretch>
                  <a:fillRect l="-1241" t="-4545" r="-193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35653" y="4007464"/>
            <a:ext cx="20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equivalent TF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63267" y="4738822"/>
            <a:ext cx="3247925" cy="872789"/>
            <a:chOff x="4793412" y="4708243"/>
            <a:chExt cx="3247925" cy="87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547149" y="4876800"/>
                  <a:ext cx="1807161" cy="70423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149" y="4876800"/>
                  <a:ext cx="1807161" cy="7042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endCxn id="17" idx="1"/>
            </p:cNvCxnSpPr>
            <p:nvPr/>
          </p:nvCxnSpPr>
          <p:spPr>
            <a:xfrm>
              <a:off x="4841496" y="5228916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335684" y="5219725"/>
              <a:ext cx="7056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3412" y="4708243"/>
                  <a:ext cx="69628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303027" y="4715545"/>
                  <a:ext cx="6892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3027" y="4715545"/>
                  <a:ext cx="689291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98" y="5690659"/>
                <a:ext cx="2856872" cy="7175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869127" y="6397277"/>
            <a:ext cx="365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to self: when s=0 and take limit, we see steady-state response matches of the graphs in previous slide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95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2437"/>
                <a:ext cx="1885453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29" y="132681"/>
                <a:ext cx="4522969" cy="6299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C:\Users\PAULOH~1\AppData\Local\Temp\SNAGHTMLd5abe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" y="1143000"/>
            <a:ext cx="3528017" cy="31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310840" cy="313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495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time: Not sure how the above RL helps us “predict” response… i.e. if trace along the loci for a gain, say near 200, we still don’t know the output value…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5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01/17/19</a:t>
            </a:r>
            <a:endParaRPr lang="en-US" dirty="0"/>
          </a:p>
        </p:txBody>
      </p:sp>
      <p:pic>
        <p:nvPicPr>
          <p:cNvPr id="7172" name="Picture 4" descr="C:\Users\PAULOH~1\AppData\Local\Temp\SNAGHTMLd605a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533400"/>
            <a:ext cx="4233001" cy="37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533400"/>
            <a:ext cx="4233001" cy="37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486" y="4572000"/>
            <a:ext cx="811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the above values from the RL (left) correspond to output response (right)?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0.25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/>
                  <a:t> (which is the rise time on the left)…</a:t>
                </a:r>
              </a:p>
              <a:p>
                <a:r>
                  <a:rPr lang="en-US" dirty="0" smtClean="0"/>
                  <a:t>We also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1000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+50+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50+200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=0.8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05400"/>
                <a:ext cx="6756786" cy="968470"/>
              </a:xfrm>
              <a:prstGeom prst="rect">
                <a:avLst/>
              </a:prstGeom>
              <a:blipFill rotWithShape="1">
                <a:blip r:embed="rId4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48741" y="5257800"/>
            <a:ext cx="1752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to self: Should be 8, not 0.8… missing something…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0" y="7834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01/19/19</a:t>
            </a:r>
            <a:endParaRPr lang="en-US" dirty="0"/>
          </a:p>
        </p:txBody>
      </p:sp>
      <p:pic>
        <p:nvPicPr>
          <p:cNvPr id="5" name="Picture 11" descr="C:\Users\PAULOH~1\AppData\Local\Temp\SNAGHTMLd08a7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64" y="1091689"/>
            <a:ext cx="3679436" cy="32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9157" y="4414506"/>
                <a:ext cx="1058175" cy="324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=5000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57" y="4414506"/>
                <a:ext cx="1058175" cy="3243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4393793"/>
                <a:ext cx="2209323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𝑠𝑠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=9.89.;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=0.215</m:t>
                    </m:r>
                  </m:oMath>
                </a14:m>
                <a:r>
                  <a:rPr lang="en-US" sz="1400" dirty="0" smtClean="0"/>
                  <a:t> sec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393793"/>
                <a:ext cx="2209323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2" descr="C:\Users\Paul Oh\AppData\Local\Microsoft\Windows\Temporary Internet Files\Content.IE5\0LK1JRW7\1253444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38200"/>
            <a:ext cx="5090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1" y="1091689"/>
            <a:ext cx="3278709" cy="328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44767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from 01/17/19, that with (unity) feedback, we can (almost) get to the desired steady-state response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8891" y="4920734"/>
            <a:ext cx="660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from 01/17/19, that the CLTF for the above block diagram was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5685" y="5486400"/>
                <a:ext cx="2567241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85" y="5486400"/>
                <a:ext cx="2567241" cy="7042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82392" y="5333720"/>
                <a:ext cx="4969245" cy="1030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1000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+50</m:t>
                              </m:r>
                            </m:den>
                          </m:f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+50+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392" y="5333720"/>
                <a:ext cx="4969245" cy="10300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240498" y="56640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8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1809</Words>
  <Application>Microsoft Office PowerPoint</Application>
  <PresentationFormat>On-screen Show (4:3)</PresentationFormat>
  <Paragraphs>113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28</cp:revision>
  <cp:lastPrinted>2019-01-22T20:40:29Z</cp:lastPrinted>
  <dcterms:created xsi:type="dcterms:W3CDTF">2019-01-17T23:33:36Z</dcterms:created>
  <dcterms:modified xsi:type="dcterms:W3CDTF">2019-01-22T20:41:19Z</dcterms:modified>
</cp:coreProperties>
</file>