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432B-BBCB-4B41-8934-35AECE67F4E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7703A-2B53-4133-AA10-314BC977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703A-2B53-4133-AA10-314BC9770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703A-2B53-4133-AA10-314BC9770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2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1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52EB-03DE-40DE-9AF3-A6141F37F5F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://ctms.engin.umich.edu/CTMS/index.php?example=CruiseControl&amp;section=ControlRootLocus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9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19.jpe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925694" cy="348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4269"/>
            <a:ext cx="4248150" cy="34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4098" name="Picture 2" descr="C:\Users\PAULOH~1\AppData\Local\Temp\SNAGHTMLc8a0a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93848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42" y="674914"/>
            <a:ext cx="4469947" cy="39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2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3" y="770844"/>
            <a:ext cx="2815052" cy="23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PAULOH~1\AppData\Local\Temp\SNAGHTMLc4431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799"/>
            <a:ext cx="282892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0844"/>
            <a:ext cx="2815052" cy="23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1029"/>
            <a:ext cx="28289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PAULOH~1\AppData\Local\Temp\SNAGHTMLc467d6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20" y="3331029"/>
            <a:ext cx="2816676" cy="25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AULOH~1\AppData\Local\Temp\SNAGHTMLc47c88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20" y="770844"/>
            <a:ext cx="2815052" cy="23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5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47672"/>
            <a:ext cx="7395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Michigan reference: Cruise Control example</a:t>
            </a:r>
          </a:p>
          <a:p>
            <a:r>
              <a:rPr lang="en-US" sz="1400" dirty="0" smtClean="0">
                <a:hlinkClick r:id="rId3"/>
              </a:rPr>
              <a:t>http://ctms.engin.umich.edu/CTMS/index.php?example=CruiseControl&amp;section=ControlRootLocus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4" y="1219200"/>
            <a:ext cx="385712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3547057" cy="315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PAULOH~1\AppData\Local\Temp\SNAGHTMLd031ea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1"/>
            <a:ext cx="2198913" cy="178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314" y="6361072"/>
                <a:ext cx="859402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6361072"/>
                <a:ext cx="859402" cy="3243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7" descr="C:\Users\PAULOH~1\AppData\Local\Temp\SNAGHTMLd05d2c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687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39559" y="6381900"/>
                <a:ext cx="1807482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=19.7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59" y="6381900"/>
                <a:ext cx="180748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1" name="Picture 9" descr="C:\Users\PAULOH~1\AppData\Local\Temp\SNAGHTMLd0800d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1"/>
            <a:ext cx="2261673" cy="18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06687"/>
            <a:ext cx="2002489" cy="17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9335" y="6381900"/>
                <a:ext cx="859402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335" y="6381900"/>
                <a:ext cx="859402" cy="32438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07903" y="6400285"/>
                <a:ext cx="1906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=10;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=19.7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03" y="6400285"/>
                <a:ext cx="1906869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9044" y="2346849"/>
                <a:ext cx="2615363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Reference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set for 10 m/s, so want car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to be 10 m/s… so need 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044" y="2346849"/>
                <a:ext cx="2615363" cy="1221745"/>
              </a:xfrm>
              <a:prstGeom prst="rect">
                <a:avLst/>
              </a:prstGeom>
              <a:blipFill rotWithShape="1">
                <a:blip r:embed="rId14"/>
                <a:stretch>
                  <a:fillRect l="-2098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41" y="5334721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ul Oh\AppData\Local\Microsoft\Windows\Temporary Internet Files\Content.IE5\6RWF451I\500px-RedX.svg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1757"/>
            <a:ext cx="448809" cy="4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874" y="170673"/>
            <a:ext cx="6237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\</a:t>
            </a:r>
            <a:r>
              <a:rPr lang="en-US" sz="1200" dirty="0" err="1" smtClean="0"/>
              <a:t>labviewCourseDevelopment</a:t>
            </a:r>
            <a:r>
              <a:rPr lang="en-US" sz="1200" dirty="0" smtClean="0"/>
              <a:t>\labview=0X-RootLocus\pptRootLocusNotesAndFigures011719.pptx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282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4" y="4572721"/>
            <a:ext cx="2004446" cy="178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3299" y="6413910"/>
                <a:ext cx="902683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1400" dirty="0" smtClean="0"/>
                  <a:t>00</a:t>
                </a:r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9" y="6413910"/>
                <a:ext cx="902683" cy="324384"/>
              </a:xfrm>
              <a:prstGeom prst="rect">
                <a:avLst/>
              </a:prstGeom>
              <a:blipFill rotWithShape="1">
                <a:blip r:embed="rId4"/>
                <a:stretch>
                  <a:fillRect r="-1333"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6554" y="6413910"/>
                <a:ext cx="1807482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=8;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=4.02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554" y="6413910"/>
                <a:ext cx="180748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3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70" y="4569253"/>
            <a:ext cx="2002489" cy="17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1154" y="6391981"/>
                <a:ext cx="105817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=5000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54" y="6391981"/>
                <a:ext cx="1058175" cy="3243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03279" y="6413633"/>
                <a:ext cx="220932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=9.89.;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=0.215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79" y="6413633"/>
                <a:ext cx="220932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67" y="5476888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ul Oh\AppData\Local\Microsoft\Windows\Temporary Internet Files\Content.IE5\6RWF451I\500px-RedX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0" y="5426700"/>
            <a:ext cx="448809" cy="4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63006"/>
            <a:ext cx="420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when have (unit) feedback?</a:t>
            </a:r>
            <a:endParaRPr lang="en-US" dirty="0"/>
          </a:p>
        </p:txBody>
      </p:sp>
      <p:pic>
        <p:nvPicPr>
          <p:cNvPr id="5122" name="Picture 2" descr="C:\Users\PAULOH~1\AppData\Local\Temp\SNAGHTMLd1438f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19819"/>
            <a:ext cx="4800600" cy="32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ULOH~1\AppData\Local\Temp\SNAGHTMLd14bf8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67" y="698048"/>
            <a:ext cx="3696360" cy="32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9042" y="3983702"/>
                <a:ext cx="378071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=50</m:t>
                    </m:r>
                  </m:oMath>
                </a14:m>
                <a:r>
                  <a:rPr lang="en-US" sz="1400" dirty="0" smtClean="0"/>
                  <a:t> but with simply fed back the car’s speed</a:t>
                </a:r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2" y="3983702"/>
                <a:ext cx="3780715" cy="32438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0424" y="3983702"/>
                <a:ext cx="3663703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sec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(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with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feedback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)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vs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. </m:t>
                    </m:r>
                    <m:r>
                      <a:rPr lang="en-US" sz="1400" b="0" i="1" smtClean="0">
                        <a:latin typeface="Cambria Math"/>
                      </a:rPr>
                      <m:t>19.7</m:t>
                    </m:r>
                  </m:oMath>
                </a14:m>
                <a:r>
                  <a:rPr lang="en-US" sz="1400" dirty="0" smtClean="0"/>
                  <a:t> sec (just open-loop).  Rise time improves!</a:t>
                </a:r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24" y="3983702"/>
                <a:ext cx="3663703" cy="523220"/>
              </a:xfrm>
              <a:prstGeom prst="rect">
                <a:avLst/>
              </a:prstGeom>
              <a:blipFill rotWithShape="1">
                <a:blip r:embed="rId14"/>
                <a:stretch>
                  <a:fillRect l="-332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 descr="C:\Users\PAULOH~1\AppData\Local\Temp\SNAGHTMLd2009e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1876"/>
            <a:ext cx="1828799" cy="18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3" y="4571875"/>
            <a:ext cx="1815764" cy="181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6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1" y="533400"/>
                <a:ext cx="8610600" cy="1541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Observations of feedback: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Increasing (proportional)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gets us closer to desired car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 m/s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reduces rise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However, even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=5000</m:t>
                    </m:r>
                  </m:oMath>
                </a14:m>
                <a:r>
                  <a:rPr lang="en-US" dirty="0" smtClean="0"/>
                  <a:t>, we have a steady-state error (this is because the plant is a Type 0 system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33400"/>
                <a:ext cx="8610600" cy="1541576"/>
              </a:xfrm>
              <a:prstGeom prst="rect">
                <a:avLst/>
              </a:prstGeom>
              <a:blipFill rotWithShape="1">
                <a:blip r:embed="rId2"/>
                <a:stretch>
                  <a:fillRect l="-637" t="-1984" r="-35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1" y="2224403"/>
                <a:ext cx="8534401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Wouldn’t be great if we can “predict” what the (closed-loop feedback) output would be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dirty="0" smtClean="0"/>
                  <a:t>) given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?  This is what the root locus plot does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224403"/>
                <a:ext cx="8534401" cy="667747"/>
              </a:xfrm>
              <a:prstGeom prst="rect">
                <a:avLst/>
              </a:prstGeom>
              <a:blipFill rotWithShape="1">
                <a:blip r:embed="rId3"/>
                <a:stretch>
                  <a:fillRect l="-643" t="-4587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28601" y="3014659"/>
            <a:ext cx="3505200" cy="2043614"/>
            <a:chOff x="2590800" y="2903036"/>
            <a:chExt cx="3505200" cy="204361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048000"/>
              <a:ext cx="3505200" cy="189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474030" y="2903036"/>
                  <a:ext cx="791820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030" y="2903036"/>
                  <a:ext cx="791820" cy="3907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07971" y="2971800"/>
                <a:ext cx="474341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1" y="2971800"/>
                <a:ext cx="4743414" cy="390748"/>
              </a:xfrm>
              <a:prstGeom prst="rect">
                <a:avLst/>
              </a:prstGeom>
              <a:blipFill rotWithShape="1"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07971" y="3395774"/>
                <a:ext cx="3660746" cy="40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1" y="3395774"/>
                <a:ext cx="3660746" cy="409856"/>
              </a:xfrm>
              <a:prstGeom prst="rect">
                <a:avLst/>
              </a:prstGeom>
              <a:blipFill rotWithShape="1"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51515" y="400746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41496" y="3864914"/>
                <a:ext cx="2215928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496" y="3864914"/>
                <a:ext cx="2215928" cy="7042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1" y="5751510"/>
                <a:ext cx="4419600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characteristic equation is the roots of the denominator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751510"/>
                <a:ext cx="4419600" cy="667747"/>
              </a:xfrm>
              <a:prstGeom prst="rect">
                <a:avLst/>
              </a:prstGeom>
              <a:blipFill rotWithShape="1">
                <a:blip r:embed="rId9"/>
                <a:stretch>
                  <a:fillRect l="-1241" t="-4545" r="-193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035653" y="4007464"/>
            <a:ext cx="201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equivalent TF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63267" y="4708243"/>
            <a:ext cx="2953303" cy="903368"/>
            <a:chOff x="4793412" y="4677664"/>
            <a:chExt cx="2953303" cy="903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547149" y="4876800"/>
                  <a:ext cx="1455847" cy="7042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49" y="4876800"/>
                  <a:ext cx="1455847" cy="7042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endCxn id="17" idx="1"/>
            </p:cNvCxnSpPr>
            <p:nvPr/>
          </p:nvCxnSpPr>
          <p:spPr>
            <a:xfrm>
              <a:off x="4841496" y="5228916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002996" y="5228916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793412" y="4708243"/>
                  <a:ext cx="6962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412" y="4708243"/>
                  <a:ext cx="69628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057424" y="4677664"/>
                  <a:ext cx="6892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424" y="4677664"/>
                  <a:ext cx="68929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59698" y="5690659"/>
                <a:ext cx="2856872" cy="717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698" y="5690659"/>
                <a:ext cx="2856872" cy="7175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869127" y="6397277"/>
            <a:ext cx="365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to self: when s=0 and take limit, we see steady-state response matches of the graphs in previous slide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395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262437"/>
                <a:ext cx="18854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2437"/>
                <a:ext cx="1885453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40429" y="132681"/>
                <a:ext cx="4522969" cy="629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9" y="132681"/>
                <a:ext cx="4522969" cy="6299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PAULOH~1\AppData\Local\Temp\SNAGHTMLd5abe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" y="1143000"/>
            <a:ext cx="3528017" cy="31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310840" cy="313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495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time: Not sure how the above RL helps us “predict” response… i.e. if trace along the loci for a gain, say near 200, we still don’t know the output value…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5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7172" name="Picture 4" descr="C:\Users\PAULOH~1\AppData\Local\Temp\SNAGHTMLd605a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533400"/>
            <a:ext cx="4233001" cy="37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33400"/>
            <a:ext cx="4233001" cy="37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486" y="4572000"/>
            <a:ext cx="811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the above values from the RL (left) correspond to output response (right)?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5105400"/>
                <a:ext cx="6756786" cy="968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0.25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/>
                  <a:t> (which is the rise time on the left)…</a:t>
                </a:r>
              </a:p>
              <a:p>
                <a:r>
                  <a:rPr lang="en-US" dirty="0" smtClean="0"/>
                  <a:t>We also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1000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+50+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50+200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=0.8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05400"/>
                <a:ext cx="6756786" cy="968470"/>
              </a:xfrm>
              <a:prstGeom prst="rect">
                <a:avLst/>
              </a:prstGeom>
              <a:blipFill rotWithShape="1">
                <a:blip r:embed="rId4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48741" y="5257800"/>
            <a:ext cx="1752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to self: Should be 8, not 0.8… missing something…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712</Words>
  <Application>Microsoft Office PowerPoint</Application>
  <PresentationFormat>On-screen Show (4:3)</PresentationFormat>
  <Paragraphs>49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13</cp:revision>
  <cp:lastPrinted>2019-01-18T17:36:05Z</cp:lastPrinted>
  <dcterms:created xsi:type="dcterms:W3CDTF">2019-01-17T23:33:36Z</dcterms:created>
  <dcterms:modified xsi:type="dcterms:W3CDTF">2019-01-18T17:36:06Z</dcterms:modified>
</cp:coreProperties>
</file>