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0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5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1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4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9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4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1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0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7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DA975-D48F-4954-8ABF-CD7E52DBE775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EE59A-B94C-4391-9537-AF30EFCD7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8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02/11/19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1975" y="413266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02/06/19 notes ended with some comments that sounded negative.  Namely, that the NXT Motor/Wheel or Motor/Crank was not a suitable system to motivate unity (proportional) feedback and Root Locus; the rise time was simply too short.</a:t>
            </a:r>
          </a:p>
          <a:p>
            <a:endParaRPr lang="en-US" dirty="0"/>
          </a:p>
          <a:p>
            <a:r>
              <a:rPr lang="en-US" dirty="0" smtClean="0"/>
              <a:t>Looking online for some DC speed control examples, many have short rise times.  With such observation, I have renewed hope.  Recall that 02/04/19 I began using 30% motor power and 02/06/19 wanted to have 460 deg/s output (which would correspond to a ~50% motor power.  </a:t>
            </a:r>
            <a:r>
              <a:rPr lang="en-US" dirty="0"/>
              <a:t> </a:t>
            </a:r>
            <a:r>
              <a:rPr lang="en-US" dirty="0" smtClean="0"/>
              <a:t>02/06/19 experiments and (close-up) on simulations revealed saturation; motor power commands would (far exceed) 100%.</a:t>
            </a:r>
          </a:p>
          <a:p>
            <a:endParaRPr lang="en-US" dirty="0"/>
          </a:p>
          <a:p>
            <a:r>
              <a:rPr lang="en-US" dirty="0" smtClean="0"/>
              <a:t>But this dawned on me:  Let’s try commanding a lower desired speed.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2" y="3666095"/>
            <a:ext cx="2110408" cy="3084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31774" y="3666095"/>
            <a:ext cx="6400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Instead of 460 deg/s, perhaps try 322 deg/s (or 35% motor power)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1774" y="4095964"/>
            <a:ext cx="6070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Q1. What motor power needs does Simulink predict is needed?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745" y="4465296"/>
            <a:ext cx="3632858" cy="132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416525" y="4472867"/>
            <a:ext cx="20641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nxtMotorSimulink021119d.slx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14600" y="5943600"/>
                <a:ext cx="5842497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A1. Short answer: Even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en-US" dirty="0" smtClean="0"/>
                  <a:t>, motor power still &gt; 100%</a:t>
                </a:r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943600"/>
                <a:ext cx="5842497" cy="390748"/>
              </a:xfrm>
              <a:prstGeom prst="rect">
                <a:avLst/>
              </a:prstGeom>
              <a:blipFill rotWithShape="1">
                <a:blip r:embed="rId4"/>
                <a:stretch>
                  <a:fillRect l="-939" t="-6250" r="-626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12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02/11/19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34" y="228601"/>
            <a:ext cx="4876800" cy="1738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413266"/>
            <a:ext cx="20641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nxtMotorSimulink021119d.slx</a:t>
            </a:r>
            <a:endParaRPr 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53436" y="2000521"/>
            <a:ext cx="3086100" cy="2743200"/>
            <a:chOff x="397565" y="2347912"/>
            <a:chExt cx="3086100" cy="27432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565" y="2347912"/>
              <a:ext cx="3086100" cy="2743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942603" y="3124200"/>
                  <a:ext cx="2310184" cy="47596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200" i="1" smtClean="0">
                            <a:latin typeface="Cambria Math"/>
                            <a:ea typeface="Cambria Math"/>
                          </a:rPr>
                          <m:t>≐</m:t>
                        </m:r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0.25</m:t>
                        </m:r>
                      </m:oMath>
                    </m:oMathPara>
                  </a14:m>
                  <a:endParaRPr lang="en-US" sz="1200" dirty="0" smtClean="0"/>
                </a:p>
                <a:p>
                  <a:r>
                    <a:rPr lang="en-US" sz="1200" dirty="0" smtClean="0"/>
                    <a:t>Peak (initial) motor power = ~57%</a:t>
                  </a:r>
                  <a:endParaRPr lang="en-US" sz="1200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2603" y="3124200"/>
                  <a:ext cx="2310184" cy="47596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75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3352800" y="1990582"/>
            <a:ext cx="3068123" cy="2743200"/>
            <a:chOff x="3657599" y="2347912"/>
            <a:chExt cx="3068123" cy="27432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599" y="2347912"/>
              <a:ext cx="3068123" cy="2743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724400" y="4235404"/>
                  <a:ext cx="1854034" cy="66063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200" i="1" smtClean="0">
                            <a:latin typeface="Cambria Math"/>
                            <a:ea typeface="Cambria Math"/>
                          </a:rPr>
                          <m:t>≐</m:t>
                        </m:r>
                        <m:r>
                          <a:rPr lang="en-US" sz="1200" b="0" i="1" smtClean="0">
                            <a:latin typeface="Cambria Math"/>
                            <a:ea typeface="Cambria Math"/>
                          </a:rPr>
                          <m:t>0.25</m:t>
                        </m:r>
                      </m:oMath>
                    </m:oMathPara>
                  </a14:m>
                  <a:endParaRPr lang="en-US" sz="1200" dirty="0" smtClean="0"/>
                </a:p>
                <a:p>
                  <a:r>
                    <a:rPr lang="en-US" sz="1200" dirty="0" smtClean="0"/>
                    <a:t>Steady-state: 160.33 deg/s</a:t>
                  </a:r>
                </a:p>
                <a:p>
                  <a:r>
                    <a:rPr lang="en-US" sz="1200" dirty="0" smtClean="0"/>
                    <a:t>Rise-time: 0.053 sec</a:t>
                  </a:r>
                  <a:endParaRPr lang="en-US" sz="12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400" y="4235404"/>
                  <a:ext cx="1854034" cy="66063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540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53200" y="770234"/>
                <a:ext cx="2514118" cy="4013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The point here, is that saturation demands bounding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.  Consequently must have a low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.  This results in steady-state error 230 – 160.33 = 69.67 deg/s.  On the positive side, the rise-time is faster (0.053 sec) under unity (proportional) feedback versus open-loop (0.1625 sec).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770234"/>
                <a:ext cx="2514118" cy="4013150"/>
              </a:xfrm>
              <a:prstGeom prst="rect">
                <a:avLst/>
              </a:prstGeom>
              <a:blipFill rotWithShape="1">
                <a:blip r:embed="rId7"/>
                <a:stretch>
                  <a:fillRect l="-1942" t="-759" r="-2184" b="-1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53436" y="5105400"/>
            <a:ext cx="8439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Q2. Lag compensation reduces steady-state error.  But would motor power need &gt; 100%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0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02/11/19</a:t>
            </a:r>
            <a:endParaRPr lang="en-US" dirty="0"/>
          </a:p>
        </p:txBody>
      </p:sp>
      <p:pic>
        <p:nvPicPr>
          <p:cNvPr id="3074" name="Picture 2" descr="C:\Users\PAULOH~1\AppData\Local\Temp\SNAGHTML1a5b0cc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6800"/>
            <a:ext cx="2743200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046800"/>
            <a:ext cx="2727221" cy="243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8000"/>
            <a:ext cx="5867400" cy="1670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6686" y="1290023"/>
            <a:ext cx="2376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nxtMotorSimulink021119e.slx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2274" y="3842409"/>
                <a:ext cx="2310184" cy="70621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0.25</m:t>
                      </m:r>
                    </m:oMath>
                  </m:oMathPara>
                </a14:m>
                <a:endParaRPr lang="en-US" sz="1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lag</m:t>
                          </m:r>
                        </m:sub>
                      </m:sSub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en-US" sz="1200" dirty="0" smtClean="0"/>
              </a:p>
              <a:p>
                <a:r>
                  <a:rPr lang="en-US" sz="1200" dirty="0" smtClean="0"/>
                  <a:t>Peak (initial) motor power = ~57%</a:t>
                </a:r>
                <a:endParaRPr lang="en-US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74" y="3842409"/>
                <a:ext cx="2310184" cy="706219"/>
              </a:xfrm>
              <a:prstGeom prst="rect">
                <a:avLst/>
              </a:prstGeom>
              <a:blipFill rotWithShape="1">
                <a:blip r:embed="rId5"/>
                <a:stretch>
                  <a:fillRect b="-50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4723200"/>
                <a:ext cx="1854034" cy="69192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2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200" i="1" smtClean="0">
                        <a:latin typeface="Cambria Math"/>
                        <a:ea typeface="Cambria Math"/>
                      </a:rPr>
                      <m:t>≐</m:t>
                    </m:r>
                    <m:r>
                      <a:rPr lang="en-US" sz="1200" b="0" i="1" smtClean="0">
                        <a:latin typeface="Cambria Math"/>
                        <a:ea typeface="Cambria Math"/>
                      </a:rPr>
                      <m:t>0.25</m:t>
                    </m:r>
                  </m:oMath>
                </a14:m>
                <a:r>
                  <a:rPr lang="en-US" sz="12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200" b="0" i="0" smtClean="0">
                            <a:latin typeface="Cambria Math"/>
                          </a:rPr>
                          <m:t>lag</m:t>
                        </m:r>
                      </m:sub>
                    </m:sSub>
                    <m:r>
                      <a:rPr lang="en-US" sz="1200" i="1" smtClean="0">
                        <a:latin typeface="Cambria Math"/>
                        <a:ea typeface="Cambria Math"/>
                      </a:rPr>
                      <m:t>≐</m:t>
                    </m:r>
                    <m:r>
                      <a:rPr lang="en-US" sz="1200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endParaRPr lang="en-US" sz="1200" dirty="0" smtClean="0"/>
              </a:p>
              <a:p>
                <a:r>
                  <a:rPr lang="en-US" sz="1200" dirty="0" smtClean="0"/>
                  <a:t>Steady-state: 220.31 deg/s</a:t>
                </a:r>
              </a:p>
              <a:p>
                <a:r>
                  <a:rPr lang="en-US" sz="1200" dirty="0" smtClean="0"/>
                  <a:t>Rise-time: 0.085 sec</a:t>
                </a:r>
                <a:endParaRPr lang="en-US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723200"/>
                <a:ext cx="1854034" cy="691921"/>
              </a:xfrm>
              <a:prstGeom prst="rect">
                <a:avLst/>
              </a:prstGeom>
              <a:blipFill rotWithShape="1">
                <a:blip r:embed="rId6"/>
                <a:stretch>
                  <a:fillRect b="-608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42900" y="304800"/>
            <a:ext cx="8439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Q2. Lag compensation reduces steady-state error.  But would motor power need &gt; 100%</a:t>
            </a:r>
          </a:p>
          <a:p>
            <a:r>
              <a:rPr lang="en-US" dirty="0" smtClean="0"/>
              <a:t>A2. As seen below, peak (initial) motor power is still ~57%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72200" y="1371599"/>
            <a:ext cx="26665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So, things look promising.  For the pole and zero values to the left, we still have steady-state error of 230-220.31 = 9.7 deg/sec.</a:t>
            </a:r>
          </a:p>
          <a:p>
            <a:endParaRPr lang="en-US" dirty="0" smtClean="0"/>
          </a:p>
          <a:p>
            <a:r>
              <a:rPr lang="en-US" dirty="0" smtClean="0"/>
              <a:t>But one can tweak the lag compensation pole and zero values to reduce the steady state error more.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943600"/>
            <a:ext cx="6613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Q3. So, what does the root locus look like with the lag compensator?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0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02/11/19</a:t>
            </a:r>
            <a:endParaRPr lang="en-US" dirty="0"/>
          </a:p>
        </p:txBody>
      </p:sp>
      <p:pic>
        <p:nvPicPr>
          <p:cNvPr id="4098" name="Picture 2" descr="C:\Users\PAULOH~1\AppData\Local\Temp\SNAGHTML1a6de63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617" y="1600200"/>
            <a:ext cx="2143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4117" y="384875"/>
                <a:ext cx="8763000" cy="681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Q3. So, what does the root locus look like with the lag compensator?</a:t>
                </a:r>
              </a:p>
              <a:p>
                <a:r>
                  <a:rPr lang="en-US" dirty="0" smtClean="0"/>
                  <a:t>A3. Below is </a:t>
                </a:r>
                <a:r>
                  <a:rPr lang="en-US" b="1" dirty="0" smtClean="0"/>
                  <a:t>rootLocusNxtMotorWheel1_0b_021119.m </a:t>
                </a:r>
                <a:r>
                  <a:rPr lang="en-US" sz="1400" dirty="0" smtClean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≐</m:t>
                    </m:r>
                    <m:sSub>
                      <m:sSubPr>
                        <m:ctrlPr>
                          <a:rPr lang="en-US" sz="1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400" b="0" i="0" smtClean="0">
                            <a:latin typeface="Cambria Math"/>
                            <a:ea typeface="Cambria Math"/>
                          </a:rPr>
                          <m:t>lag</m:t>
                        </m:r>
                      </m:sub>
                    </m:sSub>
                    <m:f>
                      <m:fPr>
                        <m:ctrlPr>
                          <a:rPr lang="en-US" sz="1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+0.3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+0.03</m:t>
                        </m:r>
                      </m:den>
                    </m:f>
                  </m:oMath>
                </a14:m>
                <a:r>
                  <a:rPr lang="en-US" sz="1400" b="1" dirty="0" smtClean="0"/>
                  <a:t> </a:t>
                </a:r>
                <a:r>
                  <a:rPr lang="en-US" sz="140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400" i="0" smtClean="0">
                            <a:latin typeface="Cambria Math"/>
                          </a:rPr>
                          <m:t>lag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≐1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17" y="384875"/>
                <a:ext cx="8763000" cy="681661"/>
              </a:xfrm>
              <a:prstGeom prst="rect">
                <a:avLst/>
              </a:prstGeom>
              <a:blipFill rotWithShape="1">
                <a:blip r:embed="rId3"/>
                <a:stretch>
                  <a:fillRect l="-626" t="-4464" b="-8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4152033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4526781" y="3654447"/>
            <a:ext cx="2178819" cy="1936728"/>
            <a:chOff x="4526781" y="3654447"/>
            <a:chExt cx="2178819" cy="1936728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6781" y="3654447"/>
              <a:ext cx="2178819" cy="1936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105400" y="4876800"/>
              <a:ext cx="127791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Close-up RL</a:t>
              </a:r>
              <a:endParaRPr lang="en-US" dirty="0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352800"/>
            <a:ext cx="1323810" cy="971429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4038600" y="3838514"/>
            <a:ext cx="1558579" cy="65728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40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02/11/19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0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502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10</cp:revision>
  <dcterms:created xsi:type="dcterms:W3CDTF">2019-02-11T19:55:00Z</dcterms:created>
  <dcterms:modified xsi:type="dcterms:W3CDTF">2019-02-11T21:32:26Z</dcterms:modified>
</cp:coreProperties>
</file>