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3A3C-8C3C-4117-A9A6-B92759237678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E802-48F2-4F2A-91DF-8B31CF683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8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3A3C-8C3C-4117-A9A6-B92759237678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E802-48F2-4F2A-91DF-8B31CF683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4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3A3C-8C3C-4117-A9A6-B92759237678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E802-48F2-4F2A-91DF-8B31CF683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2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3A3C-8C3C-4117-A9A6-B92759237678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E802-48F2-4F2A-91DF-8B31CF683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9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3A3C-8C3C-4117-A9A6-B92759237678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E802-48F2-4F2A-91DF-8B31CF683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7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3A3C-8C3C-4117-A9A6-B92759237678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E802-48F2-4F2A-91DF-8B31CF683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5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3A3C-8C3C-4117-A9A6-B92759237678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E802-48F2-4F2A-91DF-8B31CF683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5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3A3C-8C3C-4117-A9A6-B92759237678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E802-48F2-4F2A-91DF-8B31CF683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5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3A3C-8C3C-4117-A9A6-B92759237678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E802-48F2-4F2A-91DF-8B31CF683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0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3A3C-8C3C-4117-A9A6-B92759237678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E802-48F2-4F2A-91DF-8B31CF683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9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3A3C-8C3C-4117-A9A6-B92759237678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4E802-48F2-4F2A-91DF-8B31CF683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2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43A3C-8C3C-4117-A9A6-B92759237678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E802-48F2-4F2A-91DF-8B31CF683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1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00" y="43934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01/31/19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1" y="413266"/>
            <a:ext cx="883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Preamble: Over the past few days, an NXT motor stand (with tire) with Hi Technic Angle Sensor was constructed.  The goals are: (1) compare open-loop with unity feedback; (2) show root locus; and (3) possibly design compensators (e.g. lag).  Below is the result of </a:t>
            </a:r>
            <a:r>
              <a:rPr lang="en-US" dirty="0" smtClean="0">
                <a:effectLst/>
              </a:rPr>
              <a:t>F:\nationalInstruments\paulOhNxtLabviewProjects\helloWorld-MotorControlWithDial\</a:t>
            </a:r>
            <a:r>
              <a:rPr lang="en-US" b="1" dirty="0" smtClean="0">
                <a:effectLst/>
              </a:rPr>
              <a:t>nxtMotorStepResponse1_0a.vi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073002"/>
            <a:ext cx="36957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48101" y="2130341"/>
                <a:ext cx="495300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Recall that time constant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 is time for response to reach 63.6% of steady-state.  Eye-balling, one sees that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=0.1625</m:t>
                    </m:r>
                  </m:oMath>
                </a14:m>
                <a:r>
                  <a:rPr lang="en-US" dirty="0" smtClean="0"/>
                  <a:t> sec.  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101" y="2130341"/>
                <a:ext cx="4953001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984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70359" y="4931940"/>
                <a:ext cx="6603283" cy="843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𝐷𝐶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9.2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0.1625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9.2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0.1625(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0.1625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56.62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+6.15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359" y="4931940"/>
                <a:ext cx="6603283" cy="8436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57963" y="3053671"/>
                <a:ext cx="4943140" cy="1221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denote the plant transfer function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𝐷𝐶</m:t>
                        </m:r>
                      </m:sub>
                    </m:sSub>
                  </m:oMath>
                </a14:m>
                <a:r>
                  <a:rPr lang="en-US" dirty="0" smtClean="0"/>
                  <a:t> be the DC gain i.e. the ratio of the magnitude of the steady-state response and magnitude of the step input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63" y="3053671"/>
                <a:ext cx="4943140" cy="1221745"/>
              </a:xfrm>
              <a:prstGeom prst="rect">
                <a:avLst/>
              </a:prstGeom>
              <a:blipFill rotWithShape="1">
                <a:blip r:embed="rId5"/>
                <a:stretch>
                  <a:fillRect l="-1110" t="-2000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49896" y="4280354"/>
                <a:ext cx="1895968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𝐷𝐶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276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=9.2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896" y="4280354"/>
                <a:ext cx="1895968" cy="6127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216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00" y="43934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02/04/19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362902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431425" y="601579"/>
            <a:ext cx="2819400" cy="2506133"/>
            <a:chOff x="6096000" y="3047998"/>
            <a:chExt cx="2819400" cy="2506133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047998"/>
              <a:ext cx="2819400" cy="2506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238793" y="4800600"/>
                  <a:ext cx="1572539" cy="53982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=1.</m:t>
                      </m:r>
                    </m:oMath>
                  </a14:m>
                  <a:r>
                    <a:rPr lang="en-US" sz="1400" dirty="0" smtClean="0"/>
                    <a:t>67 yield 50% and 460 deg/s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8793" y="4800600"/>
                  <a:ext cx="1572539" cy="53982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85" b="-879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304800" y="3352800"/>
            <a:ext cx="87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Observations: Experimental data shows “noise”; the steady-state velocity fluctuates (eye-balling, it can be +/- 10 degree/s.  Also, values are (somewhat) different (up to +/- 20 deg/s) from simulated ones.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47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00" y="43934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02/04/19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3266"/>
            <a:ext cx="56959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05" y="3196389"/>
            <a:ext cx="3754056" cy="335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43400" y="3202399"/>
                <a:ext cx="4647718" cy="2329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Above, is unity feedback. 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1.67</m:t>
                    </m:r>
                  </m:oMath>
                </a14:m>
                <a:r>
                  <a:rPr lang="en-US" dirty="0" smtClean="0"/>
                  <a:t> we see that the output is 28 deg/s.  Whereas in open-loop (see previous slide), the output was 460 deg/s.  This shouldn’t be a surprise; unity feedback results in a different (closed-loop) pole(s).  But observe how the rise-time in unity-feedback is (much) less than in the open-loop version.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202399"/>
                <a:ext cx="4647718" cy="2329740"/>
              </a:xfrm>
              <a:prstGeom prst="rect">
                <a:avLst/>
              </a:prstGeom>
              <a:blipFill rotWithShape="1">
                <a:blip r:embed="rId4"/>
                <a:stretch>
                  <a:fillRect l="-1181" t="-1044" r="-656" b="-3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8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00" y="43934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02/04/19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75628" y="2438400"/>
            <a:ext cx="2872372" cy="2568181"/>
            <a:chOff x="175628" y="2438400"/>
            <a:chExt cx="2872372" cy="2568181"/>
          </a:xfrm>
        </p:grpSpPr>
        <p:pic>
          <p:nvPicPr>
            <p:cNvPr id="8194" name="Picture 2" descr="C:\Users\PAULOH~1\AppData\Local\Temp\SNAGHTMLbdf30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628" y="2438400"/>
              <a:ext cx="2872372" cy="2568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611814" y="4236808"/>
                  <a:ext cx="1357981" cy="53982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≐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10</m:t>
                      </m:r>
                    </m:oMath>
                  </a14:m>
                  <a:r>
                    <a:rPr lang="en-US" sz="1400" dirty="0" smtClean="0"/>
                    <a:t> yields 29.675 deg/s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1814" y="4236808"/>
                  <a:ext cx="1357981" cy="53982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44" r="-2667" b="-879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3201424" y="2438399"/>
            <a:ext cx="2875359" cy="2570850"/>
            <a:chOff x="3201424" y="2438399"/>
            <a:chExt cx="2875359" cy="2570850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424" y="2438399"/>
              <a:ext cx="2875359" cy="2570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419600" y="4222767"/>
                  <a:ext cx="1447800" cy="53982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≐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100</m:t>
                      </m:r>
                    </m:oMath>
                  </a14:m>
                  <a:r>
                    <a:rPr lang="en-US" sz="1400" dirty="0" smtClean="0"/>
                    <a:t> yields 29.969 deg/s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600" y="4222767"/>
                  <a:ext cx="1447800" cy="53982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17" r="-2500" b="-1000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6172199" y="2439032"/>
            <a:ext cx="2865137" cy="2561710"/>
            <a:chOff x="6172199" y="2439032"/>
            <a:chExt cx="2865137" cy="2561710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199" y="2439032"/>
              <a:ext cx="2865137" cy="2561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277100" y="4222767"/>
                  <a:ext cx="1562100" cy="53982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≐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1000</m:t>
                      </m:r>
                    </m:oMath>
                  </a14:m>
                  <a:r>
                    <a:rPr lang="en-US" sz="1400" dirty="0" smtClean="0"/>
                    <a:t> yields 29.998 deg/s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7100" y="4222767"/>
                  <a:ext cx="1562100" cy="53982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775" r="-1550" b="-1000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528" y="413266"/>
            <a:ext cx="6251938" cy="179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>
            <a:stCxn id="8" idx="0"/>
          </p:cNvCxnSpPr>
          <p:nvPr/>
        </p:nvCxnSpPr>
        <p:spPr>
          <a:xfrm flipH="1" flipV="1">
            <a:off x="4413497" y="1447800"/>
            <a:ext cx="3644653" cy="27749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5628" y="5334000"/>
                <a:ext cx="8828955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One observes that 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simply gets the output to be closer to the input value (30).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28" y="5334000"/>
                <a:ext cx="8828955" cy="390748"/>
              </a:xfrm>
              <a:prstGeom prst="rect">
                <a:avLst/>
              </a:prstGeom>
              <a:blipFill rotWithShape="1">
                <a:blip r:embed="rId9"/>
                <a:stretch>
                  <a:fillRect l="-622"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75628" y="5943600"/>
            <a:ext cx="7870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Question: So, what does one have to do, to get the desired output e.g. 460 deg/s?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8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00" y="43934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02/04/19</a:t>
            </a:r>
            <a:endParaRPr lang="en-US" dirty="0"/>
          </a:p>
        </p:txBody>
      </p:sp>
      <p:pic>
        <p:nvPicPr>
          <p:cNvPr id="9218" name="Picture 2" descr="C:\Users\PAULOH~1\AppData\Local\Temp\SNAGHTMLbe64f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21" y="3713747"/>
            <a:ext cx="3268579" cy="292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5" y="2013102"/>
            <a:ext cx="598720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6568"/>
            <a:ext cx="6251938" cy="179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09138" y="609600"/>
            <a:ext cx="20569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essence, by invoking unity feedback, one has changed the problem.  (</a:t>
            </a:r>
            <a:r>
              <a:rPr lang="en-US" u="sng" dirty="0"/>
              <a:t>N</a:t>
            </a:r>
            <a:r>
              <a:rPr lang="en-US" u="sng" dirty="0" smtClean="0"/>
              <a:t>ote to self</a:t>
            </a:r>
            <a:r>
              <a:rPr lang="en-US" dirty="0" smtClean="0"/>
              <a:t>: call it a regulator?).  So, the input is now the desired output value.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00200" y="1219200"/>
            <a:ext cx="0" cy="13716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752600" y="2889402"/>
            <a:ext cx="1371600" cy="252079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20788" y="5867400"/>
                <a:ext cx="1562100" cy="53982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400" i="1" smtClean="0">
                        <a:latin typeface="Cambria Math"/>
                        <a:ea typeface="Cambria Math"/>
                      </a:rPr>
                      <m:t>≐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1000</m:t>
                    </m:r>
                  </m:oMath>
                </a14:m>
                <a:r>
                  <a:rPr lang="en-US" sz="1400" dirty="0" smtClean="0"/>
                  <a:t> yields 29.998 deg/s</a:t>
                </a:r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788" y="5867400"/>
                <a:ext cx="1562100" cy="539828"/>
              </a:xfrm>
              <a:prstGeom prst="rect">
                <a:avLst/>
              </a:prstGeom>
              <a:blipFill rotWithShape="1">
                <a:blip r:embed="rId5"/>
                <a:stretch>
                  <a:fillRect l="-388" r="-1938" b="-88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59142" y="3879887"/>
                <a:ext cx="1562100" cy="53982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400" i="1" smtClean="0">
                        <a:latin typeface="Cambria Math"/>
                        <a:ea typeface="Cambria Math"/>
                      </a:rPr>
                      <m:t>≐</m:t>
                    </m:r>
                  </m:oMath>
                </a14:m>
                <a:r>
                  <a:rPr lang="en-US" sz="1400" dirty="0" smtClean="0"/>
                  <a:t>460 yields 460.171 deg/s</a:t>
                </a:r>
                <a:endParaRPr lang="en-US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142" y="3879887"/>
                <a:ext cx="1562100" cy="539828"/>
              </a:xfrm>
              <a:prstGeom prst="rect">
                <a:avLst/>
              </a:prstGeom>
              <a:blipFill rotWithShape="1">
                <a:blip r:embed="rId6"/>
                <a:stretch>
                  <a:fillRect l="-386" b="-87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038601" y="4038600"/>
            <a:ext cx="5028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 time: See if I can implement this unity feedback experimentally… possible concern: NXT motor has saturation (i.e. max 100% motor power)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47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00" y="43934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02/06/19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0751" y="421287"/>
            <a:ext cx="8610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did not document this, but yesterday 02/05/19 I attempted unity feedback </a:t>
            </a:r>
            <a:r>
              <a:rPr lang="en-US" dirty="0"/>
              <a:t>on Labview: </a:t>
            </a:r>
            <a:r>
              <a:rPr lang="en-US" b="1" dirty="0" smtClean="0"/>
              <a:t>nxtMotorStepResponse1_2a.vi</a:t>
            </a:r>
            <a:r>
              <a:rPr lang="en-US" dirty="0" smtClean="0"/>
              <a:t>.  However, performance appeared strange.  I think it was due to saturation (where I implemented a “In Range and Coerce” block.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4656" y="1464206"/>
            <a:ext cx="3376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Recall </a:t>
            </a:r>
            <a:r>
              <a:rPr lang="en-US" b="1" dirty="0" smtClean="0"/>
              <a:t>nxtMotorSimulink020419c.slx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0751" y="2208061"/>
                <a:ext cx="2919649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Let’s show responses to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51" y="2208061"/>
                <a:ext cx="2919649" cy="667747"/>
              </a:xfrm>
              <a:prstGeom prst="rect">
                <a:avLst/>
              </a:prstGeom>
              <a:blipFill rotWithShape="1">
                <a:blip r:embed="rId2"/>
                <a:stretch>
                  <a:fillRect l="-1670"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368975" y="3007894"/>
            <a:ext cx="3131564" cy="2799923"/>
            <a:chOff x="368975" y="3007894"/>
            <a:chExt cx="3131564" cy="2799923"/>
          </a:xfrm>
        </p:grpSpPr>
        <p:pic>
          <p:nvPicPr>
            <p:cNvPr id="1026" name="Picture 2" descr="C:\Users\PAULOH~1\AppData\Local\Temp\SNAGHTML794b6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75" y="3007894"/>
              <a:ext cx="3131564" cy="2799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133600" y="4953000"/>
                  <a:ext cx="1155024" cy="755271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≐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1000</m:t>
                      </m:r>
                    </m:oMath>
                  </a14:m>
                  <a:r>
                    <a:rPr lang="en-US" sz="1400" dirty="0" smtClean="0"/>
                    <a:t>; 460 deg/s</a:t>
                  </a:r>
                </a:p>
                <a:p>
                  <a:r>
                    <a:rPr lang="en-US" sz="1400" dirty="0" smtClean="0"/>
                    <a:t>50% power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00" y="4953000"/>
                  <a:ext cx="1155024" cy="75527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524" r="-2094" b="-640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30" name="Picture 6" descr="C:\Users\PAULOH~1\AppData\Local\Temp\SNAGHTML80498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031" y="3011905"/>
            <a:ext cx="3145400" cy="279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10400" y="3505199"/>
            <a:ext cx="1728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observes that for a short time, motor power &gt; 100%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73413" y="4714455"/>
            <a:ext cx="1602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i.e. Saturation!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962400" y="3886200"/>
            <a:ext cx="3048000" cy="6858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790" y="1344618"/>
            <a:ext cx="5602245" cy="141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596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00" y="43934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02/06/19</a:t>
            </a:r>
            <a:endParaRPr lang="en-US" dirty="0"/>
          </a:p>
        </p:txBody>
      </p:sp>
      <p:pic>
        <p:nvPicPr>
          <p:cNvPr id="2050" name="Picture 2" descr="C:\Users\PAULOH~1\AppData\Local\Temp\SNAGHTML832b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3266"/>
            <a:ext cx="3407788" cy="304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29589" y="2514600"/>
                <a:ext cx="1155024" cy="75527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400" i="1" smtClean="0">
                        <a:latin typeface="Cambria Math"/>
                        <a:ea typeface="Cambria Math"/>
                      </a:rPr>
                      <m:t>≐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100</m:t>
                    </m:r>
                  </m:oMath>
                </a14:m>
                <a:r>
                  <a:rPr lang="en-US" sz="1400" dirty="0" smtClean="0"/>
                  <a:t>; 460 deg/s</a:t>
                </a:r>
              </a:p>
              <a:p>
                <a:r>
                  <a:rPr lang="en-US" sz="1400" dirty="0" smtClean="0"/>
                  <a:t>50% power</a:t>
                </a:r>
                <a:endParaRPr lang="en-US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9" y="2514600"/>
                <a:ext cx="1155024" cy="755271"/>
              </a:xfrm>
              <a:prstGeom prst="rect">
                <a:avLst/>
              </a:prstGeom>
              <a:blipFill rotWithShape="1">
                <a:blip r:embed="rId3"/>
                <a:stretch>
                  <a:fillRect l="-521" b="-64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C:\Users\PAULOH~1\AppData\Local\Temp\SNAGHTML88533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611" y="413265"/>
            <a:ext cx="3427756" cy="304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611081"/>
            <a:ext cx="3407788" cy="304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29589" y="5715000"/>
                <a:ext cx="1155024" cy="75527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400" i="1" smtClean="0">
                        <a:latin typeface="Cambria Math"/>
                        <a:ea typeface="Cambria Math"/>
                      </a:rPr>
                      <m:t>≐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10</m:t>
                    </m:r>
                  </m:oMath>
                </a14:m>
                <a:r>
                  <a:rPr lang="en-US" sz="1400" dirty="0" smtClean="0"/>
                  <a:t>; 455 deg/s</a:t>
                </a:r>
              </a:p>
              <a:p>
                <a:r>
                  <a:rPr lang="en-US" sz="1400" dirty="0" smtClean="0"/>
                  <a:t>50% power</a:t>
                </a:r>
                <a:endParaRPr lang="en-US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589" y="5715000"/>
                <a:ext cx="1155024" cy="755271"/>
              </a:xfrm>
              <a:prstGeom prst="rect">
                <a:avLst/>
              </a:prstGeom>
              <a:blipFill rotWithShape="1">
                <a:blip r:embed="rId6"/>
                <a:stretch>
                  <a:fillRect l="-521" b="-64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611" y="3611081"/>
            <a:ext cx="3427756" cy="304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08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00" y="43934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02/06/19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3266"/>
            <a:ext cx="3429000" cy="306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1287"/>
            <a:ext cx="3440068" cy="30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38400" y="2590800"/>
                <a:ext cx="1155024" cy="75527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400" i="1" smtClean="0">
                        <a:latin typeface="Cambria Math"/>
                        <a:ea typeface="Cambria Math"/>
                      </a:rPr>
                      <m:t>≐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1400" dirty="0" smtClean="0"/>
                  <a:t>; </a:t>
                </a:r>
              </a:p>
              <a:p>
                <a:r>
                  <a:rPr lang="en-US" sz="1400" dirty="0" smtClean="0"/>
                  <a:t>416 deg/s</a:t>
                </a:r>
              </a:p>
              <a:p>
                <a:r>
                  <a:rPr lang="en-US" sz="1400" dirty="0" smtClean="0"/>
                  <a:t>45% power</a:t>
                </a:r>
                <a:endParaRPr lang="en-US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590800"/>
                <a:ext cx="1155024" cy="755271"/>
              </a:xfrm>
              <a:prstGeom prst="rect">
                <a:avLst/>
              </a:prstGeom>
              <a:blipFill rotWithShape="1">
                <a:blip r:embed="rId4"/>
                <a:stretch>
                  <a:fillRect l="-524" b="-63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599"/>
            <a:ext cx="3429000" cy="306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22358" y="5791200"/>
                <a:ext cx="1155024" cy="75527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400" i="1" smtClean="0">
                        <a:latin typeface="Cambria Math"/>
                        <a:ea typeface="Cambria Math"/>
                      </a:rPr>
                      <m:t>≐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0.1</m:t>
                    </m:r>
                  </m:oMath>
                </a14:m>
                <a:r>
                  <a:rPr lang="en-US" sz="1400" dirty="0" smtClean="0"/>
                  <a:t>; </a:t>
                </a:r>
              </a:p>
              <a:p>
                <a:r>
                  <a:rPr lang="en-US" sz="1400" dirty="0" smtClean="0"/>
                  <a:t>220 deg/s</a:t>
                </a:r>
              </a:p>
              <a:p>
                <a:r>
                  <a:rPr lang="en-US" sz="1400" dirty="0" smtClean="0"/>
                  <a:t>24% power</a:t>
                </a:r>
                <a:endParaRPr lang="en-US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358" y="5791200"/>
                <a:ext cx="1155024" cy="755271"/>
              </a:xfrm>
              <a:prstGeom prst="rect">
                <a:avLst/>
              </a:prstGeom>
              <a:blipFill rotWithShape="1">
                <a:blip r:embed="rId6"/>
                <a:stretch>
                  <a:fillRect l="-521" b="-63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779" y="3675457"/>
            <a:ext cx="3408910" cy="303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08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00" y="43934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02/06/19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5192193"/>
                  </p:ext>
                </p:extLst>
              </p:nvPr>
            </p:nvGraphicFramePr>
            <p:xfrm>
              <a:off x="228600" y="533400"/>
              <a:ext cx="6629400" cy="1828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55"/>
                    <a:gridCol w="1182688"/>
                    <a:gridCol w="995490"/>
                    <a:gridCol w="3922267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Steady-State </a:t>
                          </a:r>
                        </a:p>
                        <a:p>
                          <a:pPr algn="ctr"/>
                          <a:r>
                            <a:rPr lang="en-US" sz="1200" dirty="0" smtClean="0"/>
                            <a:t>Velocity </a:t>
                          </a:r>
                          <a:r>
                            <a:rPr lang="en-US" sz="1200" baseline="0" dirty="0" smtClean="0"/>
                            <a:t>[deg/s]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Steady-State</a:t>
                          </a:r>
                        </a:p>
                        <a:p>
                          <a:pPr algn="ctr"/>
                          <a:r>
                            <a:rPr lang="en-US" sz="1200" dirty="0" smtClean="0"/>
                            <a:t>Power [%]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 smtClean="0"/>
                            <a:t>Comments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1000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460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50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 smtClean="0"/>
                            <a:t>Initial</a:t>
                          </a:r>
                          <a:r>
                            <a:rPr lang="en-US" sz="1200" baseline="0" dirty="0" smtClean="0"/>
                            <a:t> spike in power; probably will saturate experimentally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100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460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50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 smtClean="0"/>
                            <a:t>Not</a:t>
                          </a:r>
                          <a:r>
                            <a:rPr lang="en-US" sz="1200" baseline="0" dirty="0" smtClean="0"/>
                            <a:t> sure if there’s saturation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10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455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50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 smtClean="0"/>
                            <a:t>Steady-state</a:t>
                          </a:r>
                          <a:r>
                            <a:rPr lang="en-US" sz="1200" baseline="0" dirty="0" smtClean="0"/>
                            <a:t> error; also power appears to converge 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1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416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45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 smtClean="0"/>
                            <a:t>Steady-state</a:t>
                          </a:r>
                          <a:r>
                            <a:rPr lang="en-US" sz="1200" baseline="0" dirty="0" smtClean="0"/>
                            <a:t> error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0.1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220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24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 smtClean="0"/>
                            <a:t>Steady-state</a:t>
                          </a:r>
                          <a:r>
                            <a:rPr lang="en-US" sz="1200" baseline="0" dirty="0" smtClean="0"/>
                            <a:t> error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5192193"/>
                  </p:ext>
                </p:extLst>
              </p:nvPr>
            </p:nvGraphicFramePr>
            <p:xfrm>
              <a:off x="228600" y="533400"/>
              <a:ext cx="6629400" cy="1828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28955"/>
                    <a:gridCol w="1182688"/>
                    <a:gridCol w="995490"/>
                    <a:gridCol w="3922267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149" t="-1333" r="-1149425" b="-3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Steady-State </a:t>
                          </a:r>
                        </a:p>
                        <a:p>
                          <a:pPr algn="ctr"/>
                          <a:r>
                            <a:rPr lang="en-US" sz="1200" dirty="0" smtClean="0"/>
                            <a:t>Velocity </a:t>
                          </a:r>
                          <a:r>
                            <a:rPr lang="en-US" sz="1200" baseline="0" dirty="0" smtClean="0"/>
                            <a:t>[deg/s]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Steady-State</a:t>
                          </a:r>
                        </a:p>
                        <a:p>
                          <a:pPr algn="ctr"/>
                          <a:r>
                            <a:rPr lang="en-US" sz="1200" dirty="0" smtClean="0"/>
                            <a:t>Power [%]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 smtClean="0"/>
                            <a:t>Comments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1000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460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50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 smtClean="0"/>
                            <a:t>Initial</a:t>
                          </a:r>
                          <a:r>
                            <a:rPr lang="en-US" sz="1200" baseline="0" dirty="0" smtClean="0"/>
                            <a:t> spike in power; probably will saturate experimentally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100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460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50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 smtClean="0"/>
                            <a:t>Not</a:t>
                          </a:r>
                          <a:r>
                            <a:rPr lang="en-US" sz="1200" baseline="0" dirty="0" smtClean="0"/>
                            <a:t> sure if there’s saturation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10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455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50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 smtClean="0"/>
                            <a:t>Steady-state</a:t>
                          </a:r>
                          <a:r>
                            <a:rPr lang="en-US" sz="1200" baseline="0" dirty="0" smtClean="0"/>
                            <a:t> error; also power appears to converge 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1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416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45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 smtClean="0"/>
                            <a:t>Steady-state</a:t>
                          </a:r>
                          <a:r>
                            <a:rPr lang="en-US" sz="1200" baseline="0" dirty="0" smtClean="0"/>
                            <a:t> error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0.1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220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24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dirty="0" smtClean="0"/>
                            <a:t>Steady-state</a:t>
                          </a:r>
                          <a:r>
                            <a:rPr lang="en-US" sz="1200" baseline="0" dirty="0" smtClean="0"/>
                            <a:t> error</a:t>
                          </a:r>
                          <a:endParaRPr lang="en-US" sz="1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76499"/>
            <a:ext cx="7237413" cy="412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 rot="10800000">
            <a:off x="1905000" y="6178558"/>
            <a:ext cx="685800" cy="381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43200" y="6215359"/>
            <a:ext cx="2618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Matlab </a:t>
            </a:r>
            <a:r>
              <a:rPr lang="en-US" b="1" dirty="0" smtClean="0"/>
              <a:t>rlocfind</a:t>
            </a:r>
            <a:r>
              <a:rPr lang="en-US" dirty="0"/>
              <a:t> </a:t>
            </a:r>
            <a:r>
              <a:rPr lang="en-US" dirty="0" smtClean="0"/>
              <a:t>command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435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00" y="43934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02/06/19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3266"/>
            <a:ext cx="3733800" cy="331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413267"/>
            <a:ext cx="2539317" cy="331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4114800"/>
                <a:ext cx="8686800" cy="944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above is a result </a:t>
                </a:r>
                <a:r>
                  <a:rPr lang="en-US" dirty="0"/>
                  <a:t>of executing </a:t>
                </a:r>
                <a:r>
                  <a:rPr lang="en-US" dirty="0" smtClean="0"/>
                  <a:t>rootLocusNxtMotorWheel1_0a_020619.m.  We see that it displays the RL plot, and then one can click a spot, and the command window shows the gain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=107.3019</m:t>
                    </m:r>
                  </m:oMath>
                </a14:m>
                <a:r>
                  <a:rPr lang="en-US" dirty="0" smtClean="0"/>
                  <a:t> and resulting pole location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=−6907.6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114800"/>
                <a:ext cx="8686800" cy="944746"/>
              </a:xfrm>
              <a:prstGeom prst="rect">
                <a:avLst/>
              </a:prstGeom>
              <a:blipFill rotWithShape="1">
                <a:blip r:embed="rId4"/>
                <a:stretch>
                  <a:fillRect l="-561" t="-3226" b="-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108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00" y="43934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02/06/19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8" y="2514600"/>
            <a:ext cx="3372445" cy="299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76986"/>
            <a:ext cx="3352800" cy="299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11" y="658283"/>
            <a:ext cx="60579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1211" y="228600"/>
                <a:ext cx="7795660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Re-running </a:t>
                </a:r>
                <a:r>
                  <a:rPr lang="en-US" b="1" dirty="0" smtClean="0"/>
                  <a:t>nxtMotorSimulink020419c.slx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100</m:t>
                    </m:r>
                  </m:oMath>
                </a14:m>
                <a:r>
                  <a:rPr lang="en-US" dirty="0" smtClean="0"/>
                  <a:t> (but for 0.01 seconds)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11" y="228600"/>
                <a:ext cx="7795660" cy="390748"/>
              </a:xfrm>
              <a:prstGeom prst="rect">
                <a:avLst/>
              </a:prstGeom>
              <a:blipFill rotWithShape="1">
                <a:blip r:embed="rId5"/>
                <a:stretch>
                  <a:fillRect l="-704" t="-6250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391400" y="2743200"/>
            <a:ext cx="16759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observe that there is indeed saturation… Moreover, the rise time is unrealistically short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292869" y="3200400"/>
            <a:ext cx="3098531" cy="6096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09600" y="3505200"/>
            <a:ext cx="6781801" cy="81306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315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00" y="43934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01/31/19</a:t>
            </a:r>
            <a:endParaRPr lang="en-US" dirty="0"/>
          </a:p>
        </p:txBody>
      </p:sp>
      <p:pic>
        <p:nvPicPr>
          <p:cNvPr id="2050" name="Picture 2" descr="C:\Users\PAULOH~1\AppData\Local\Temp\SNAGHTMLb06796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561" y="220146"/>
            <a:ext cx="2968227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62" y="2971800"/>
            <a:ext cx="36957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PAULOH~1\AppData\Local\Temp\SNAGHTMLb094aa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62" y="220146"/>
            <a:ext cx="3455894" cy="252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2318" y="766437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Simulink appears to have similar step response as experimental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657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00" y="43934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02/06/19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265240"/>
            <a:ext cx="141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" y="656267"/>
                <a:ext cx="8762518" cy="1541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(e.g. &gt; 100) is unrealistic experimentally; motor will saturate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I</a:t>
                </a:r>
                <a:r>
                  <a:rPr lang="en-US" dirty="0" smtClean="0"/>
                  <a:t> tried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≐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1…7</m:t>
                    </m:r>
                  </m:oMath>
                </a14:m>
                <a:r>
                  <a:rPr lang="en-US" dirty="0" smtClean="0"/>
                  <a:t> and while there’s (smaller) steady-state error, upon close examination, there is still saturation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Lower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(e.g. </a:t>
                </a:r>
                <a:r>
                  <a:rPr lang="en-US" dirty="0" smtClean="0"/>
                  <a:t>&lt; 1 like 0.5) results in larger steady-state errors (80+ deg/sec) .  Not clear from simulation if there is saturation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56267"/>
                <a:ext cx="8762518" cy="1541576"/>
              </a:xfrm>
              <a:prstGeom prst="rect">
                <a:avLst/>
              </a:prstGeom>
              <a:blipFill rotWithShape="1">
                <a:blip r:embed="rId2"/>
                <a:stretch>
                  <a:fillRect l="-557" t="-1581" r="-974" b="-5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61000" y="2252078"/>
            <a:ext cx="10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Thoughts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1000" y="2819400"/>
            <a:ext cx="89063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NXT Motor/Wheel may not be a good example; the rise-time of this 1</a:t>
            </a:r>
            <a:r>
              <a:rPr lang="en-US" baseline="30000" dirty="0" smtClean="0"/>
              <a:t>st</a:t>
            </a:r>
            <a:r>
              <a:rPr lang="en-US" dirty="0" smtClean="0"/>
              <a:t> order plant is rather short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May need a system with a larger load (e.g. NXT motor on a conveyor) which has larger rise-time (say, about 1 second worth) at lower power (say 30% motor power)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Could have NXT motor with gear reduction so that conveyor moves very slowly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315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00" y="43934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02/06/19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315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00" y="43934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01/31/19</a:t>
            </a:r>
            <a:endParaRPr lang="en-US" dirty="0"/>
          </a:p>
        </p:txBody>
      </p:sp>
      <p:pic>
        <p:nvPicPr>
          <p:cNvPr id="3074" name="Picture 2" descr="C:\Users\PAULOH~1\AppData\Local\Temp\SNAGHTMLb3514f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3266"/>
            <a:ext cx="2985273" cy="347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3267"/>
            <a:ext cx="3567261" cy="347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429000" y="3962400"/>
                <a:ext cx="4259308" cy="634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64.31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+6.998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64.31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6.998(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6.998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+1)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9.19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0.143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962400"/>
                <a:ext cx="4259308" cy="634982"/>
              </a:xfrm>
              <a:prstGeom prst="rect">
                <a:avLst/>
              </a:prstGeom>
              <a:blipFill rotWithShape="1">
                <a:blip r:embed="rId4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3269" y="3962400"/>
                <a:ext cx="2694777" cy="5050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56.62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+6.15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9.2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0.1625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69" y="3962400"/>
                <a:ext cx="2694777" cy="505010"/>
              </a:xfrm>
              <a:prstGeom prst="rect">
                <a:avLst/>
              </a:prstGeom>
              <a:blipFill rotWithShape="1">
                <a:blip r:embed="rId5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0715" y="4623817"/>
                <a:ext cx="2671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Experimental</a:t>
                </a:r>
              </a:p>
              <a:p>
                <a:r>
                  <a:rPr lang="en-US" dirty="0" smtClean="0"/>
                  <a:t>Rise time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=0.1625</m:t>
                    </m:r>
                  </m:oMath>
                </a14:m>
                <a:r>
                  <a:rPr lang="en-US" dirty="0" smtClean="0"/>
                  <a:t> sec.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15" y="4623817"/>
                <a:ext cx="2671052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2055" t="-4717" r="-913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81400" y="4628282"/>
                <a:ext cx="25428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Simulink System ID</a:t>
                </a:r>
              </a:p>
              <a:p>
                <a:r>
                  <a:rPr lang="en-US" dirty="0" smtClean="0"/>
                  <a:t>Rise time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=0.1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43</m:t>
                    </m:r>
                  </m:oMath>
                </a14:m>
                <a:r>
                  <a:rPr lang="en-US" dirty="0" smtClean="0"/>
                  <a:t> sec. 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628282"/>
                <a:ext cx="2542812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2158" t="-4717" r="-959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81001" y="57150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 time: Add gain to </a:t>
            </a:r>
            <a:r>
              <a:rPr lang="en-US" dirty="0" smtClean="0">
                <a:effectLst/>
              </a:rPr>
              <a:t>nxtMotorSimulink01311b.slx to analyze desired response.  For example, suppose want 300 RPM, what value of gain should be used?  Compare open-loop proportional gain vs. unity feedback proportional 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657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00" y="43934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02/04/19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1" y="457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01/31/19, Matlab System ID provided a model.  The model’s results appear somewhat close to that from experimental data.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1" y="1127179"/>
                <a:ext cx="8534399" cy="987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First, let’s appreciate the role of proportional gain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applied to the plant (motor/wheel)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  Intuitively, one expects the motor speed will proportionally increase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increases.  Furthermore, that one can get a desired velocity by tuning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1127179"/>
                <a:ext cx="8534399" cy="987578"/>
              </a:xfrm>
              <a:prstGeom prst="rect">
                <a:avLst/>
              </a:prstGeom>
              <a:blipFill rotWithShape="1">
                <a:blip r:embed="rId2"/>
                <a:stretch>
                  <a:fillRect l="-643" t="-2469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04800" y="2209800"/>
            <a:ext cx="876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begin, 01/31/19 experimentally showed that a 30% motor power input results in 276 deg/s.  Assuming proportionality, this results in: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05200" y="2962378"/>
                <a:ext cx="2980303" cy="629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276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deg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s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30%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=9.2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deg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/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s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deg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962378"/>
                <a:ext cx="2980303" cy="6290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896438"/>
              </p:ext>
            </p:extLst>
          </p:nvPr>
        </p:nvGraphicFramePr>
        <p:xfrm>
          <a:off x="457200" y="3276919"/>
          <a:ext cx="1879600" cy="3356610"/>
        </p:xfrm>
        <a:graphic>
          <a:graphicData uri="http://schemas.openxmlformats.org/drawingml/2006/table">
            <a:tbl>
              <a:tblPr/>
              <a:tblGrid>
                <a:gridCol w="694434"/>
                <a:gridCol w="592583"/>
                <a:gridCol w="592583"/>
              </a:tblGrid>
              <a:tr h="2971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Motor Power [%]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Speed [deg/s]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Constant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9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9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9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9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9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9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9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9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9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9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9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9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9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9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9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9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9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90800" y="3733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table on the left is an Excel calculation with this constant for various motor power values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67000" y="4489468"/>
                <a:ext cx="5985806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Let’s apply some of these values on the System ID derived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489468"/>
                <a:ext cx="5985806" cy="390748"/>
              </a:xfrm>
              <a:prstGeom prst="rect">
                <a:avLst/>
              </a:prstGeom>
              <a:blipFill rotWithShape="1">
                <a:blip r:embed="rId4"/>
                <a:stretch>
                  <a:fillRect l="-917" t="-6154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228601" y="3124200"/>
            <a:ext cx="2362199" cy="3505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28601" y="3124200"/>
            <a:ext cx="2666999" cy="3505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67000" y="53340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Note to self: </a:t>
            </a:r>
            <a:r>
              <a:rPr lang="en-US" dirty="0" smtClean="0"/>
              <a:t>I realized after creating this table, that one should express a proportionality constant explicitly… hence the next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657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00" y="43934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02/04/19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95400" y="914400"/>
                <a:ext cx="6603283" cy="843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𝐷𝐶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9.2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0.1625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9.2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0.1625(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0.1625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56.62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+6.15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914400"/>
                <a:ext cx="6603283" cy="8436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28600" y="413266"/>
            <a:ext cx="3515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 from 01/31/19 had the form: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758029"/>
            <a:ext cx="3058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Expressing this more explicitly: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43200" y="2286000"/>
                <a:ext cx="3366306" cy="667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∙6.15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+6.15)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𝑫𝑪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6.15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+6.15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286000"/>
                <a:ext cx="3366306" cy="6674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81000" y="3200400"/>
            <a:ext cx="4185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For, the System ID derived model, one has: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285999" y="3733800"/>
                <a:ext cx="4885953" cy="622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64.31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+6.998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9.19∙6.998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+6.998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𝐷𝐶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∙6.998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+6.998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9" y="3733800"/>
                <a:ext cx="4885953" cy="6228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" y="4724400"/>
                <a:ext cx="8458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 smtClean="0"/>
                  <a:t>Note to self</a:t>
                </a:r>
                <a:r>
                  <a:rPr lang="en-US" dirty="0" smtClean="0"/>
                  <a:t>: explicitly showing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𝐷𝐶</m:t>
                        </m:r>
                      </m:sub>
                    </m:sSub>
                  </m:oMath>
                </a14:m>
                <a:r>
                  <a:rPr lang="en-US" dirty="0" smtClean="0"/>
                  <a:t> is not really needed.  As will see in the next slide what we want is some ratio of the input.  Recall that the model was created based on a step input of 30%...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724400"/>
                <a:ext cx="8458200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576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538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00" y="43934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02/04/19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3266"/>
            <a:ext cx="7505435" cy="325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Brace 2"/>
          <p:cNvSpPr/>
          <p:nvPr/>
        </p:nvSpPr>
        <p:spPr>
          <a:xfrm rot="5400000">
            <a:off x="1904998" y="2675023"/>
            <a:ext cx="304802" cy="16764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4899" y="3697708"/>
            <a:ext cx="1905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doesn’t have to expressed this way… but more explicitly shows that the unit step is 30%</a:t>
            </a:r>
            <a:endParaRPr lang="en-US" sz="1400" dirty="0"/>
          </a:p>
        </p:txBody>
      </p:sp>
      <p:sp>
        <p:nvSpPr>
          <p:cNvPr id="10" name="Right Brace 9"/>
          <p:cNvSpPr/>
          <p:nvPr/>
        </p:nvSpPr>
        <p:spPr>
          <a:xfrm rot="5400000">
            <a:off x="3581399" y="3240508"/>
            <a:ext cx="304802" cy="9144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09899" y="3962400"/>
                <a:ext cx="1905000" cy="2710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 smtClean="0"/>
                  <a:t> is explicitly expressed here.  This is the proportionality gain.  It’s this gain that would eventually be used for root locus plots.  </a:t>
                </a:r>
              </a:p>
              <a:p>
                <a:endParaRPr lang="en-US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 smtClean="0"/>
                  <a:t> is the ratio of the 30% input.  Thus for 1.67 results in 30*1.67 = 50% motor power</a:t>
                </a:r>
                <a:endParaRPr lang="en-US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899" y="3962400"/>
                <a:ext cx="1905000" cy="2710870"/>
              </a:xfrm>
              <a:prstGeom prst="rect">
                <a:avLst/>
              </a:prstGeom>
              <a:blipFill rotWithShape="1">
                <a:blip r:embed="rId3"/>
                <a:stretch>
                  <a:fillRect l="-962" r="-321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/>
          <p:cNvSpPr/>
          <p:nvPr/>
        </p:nvSpPr>
        <p:spPr>
          <a:xfrm rot="5400000">
            <a:off x="5768138" y="2423361"/>
            <a:ext cx="272718" cy="190700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29200" y="3665621"/>
                <a:ext cx="1905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This doesn’t have to expressed this way… but by showing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𝐷𝐶</m:t>
                        </m:r>
                      </m:sub>
                    </m:sSub>
                  </m:oMath>
                </a14:m>
                <a:r>
                  <a:rPr lang="en-US" sz="1400" dirty="0" smtClean="0"/>
                  <a:t> explicitly reduced ambiguity amongst the different gains</a:t>
                </a:r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665621"/>
                <a:ext cx="1905000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639" t="-439" r="-319" b="-3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538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00" y="43934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02/04/19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58485"/>
              </p:ext>
            </p:extLst>
          </p:nvPr>
        </p:nvGraphicFramePr>
        <p:xfrm>
          <a:off x="228600" y="2084013"/>
          <a:ext cx="2540000" cy="3619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3483"/>
                <a:gridCol w="608839"/>
                <a:gridCol w="608839"/>
                <a:gridCol w="608839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Motor Power [%]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Speed [deg/s]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Constant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Kp2 ratio of 30%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3.33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136232" y="1526981"/>
            <a:ext cx="2819400" cy="2506133"/>
            <a:chOff x="3124200" y="413266"/>
            <a:chExt cx="2819400" cy="2506133"/>
          </a:xfrm>
        </p:grpSpPr>
        <p:pic>
          <p:nvPicPr>
            <p:cNvPr id="3073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413266"/>
              <a:ext cx="2819400" cy="2506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267200" y="2240220"/>
                  <a:ext cx="1572539" cy="53982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=0.67</m:t>
                      </m:r>
                    </m:oMath>
                  </a14:m>
                  <a:r>
                    <a:rPr lang="en-US" sz="1400" dirty="0" smtClean="0"/>
                    <a:t> yield 20% and 184 deg/s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200" y="2240220"/>
                  <a:ext cx="1572539" cy="53982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769" b="-879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6108032" y="1526980"/>
            <a:ext cx="2819400" cy="2506133"/>
            <a:chOff x="6096000" y="413265"/>
            <a:chExt cx="2819400" cy="250613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13265"/>
              <a:ext cx="2819400" cy="2506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214730" y="2240220"/>
                  <a:ext cx="1572539" cy="53982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=1.0</m:t>
                      </m:r>
                    </m:oMath>
                  </a14:m>
                  <a:r>
                    <a:rPr lang="en-US" sz="1400" dirty="0" smtClean="0"/>
                    <a:t> yield 30% and 276 deg/s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730" y="2240220"/>
                  <a:ext cx="1572539" cy="53982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385" b="-879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3136232" y="4161714"/>
            <a:ext cx="2819400" cy="2506133"/>
            <a:chOff x="3124200" y="3047999"/>
            <a:chExt cx="2819400" cy="250613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3047999"/>
              <a:ext cx="2819400" cy="2506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267200" y="4800600"/>
                  <a:ext cx="1572539" cy="53982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=1.33</m:t>
                      </m:r>
                    </m:oMath>
                  </a14:m>
                  <a:r>
                    <a:rPr lang="en-US" sz="1400" dirty="0" smtClean="0"/>
                    <a:t> yield 40% and 367 deg/s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200" y="4800600"/>
                  <a:ext cx="1572539" cy="53982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769" b="-879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6108032" y="4161713"/>
            <a:ext cx="2819400" cy="2506133"/>
            <a:chOff x="6096000" y="3047998"/>
            <a:chExt cx="2819400" cy="2506133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047998"/>
              <a:ext cx="2819400" cy="2506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238793" y="4800600"/>
                  <a:ext cx="1572539" cy="53982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=1.</m:t>
                      </m:r>
                    </m:oMath>
                  </a14:m>
                  <a:r>
                    <a:rPr lang="en-US" sz="1400" dirty="0" smtClean="0"/>
                    <a:t>67 yield 50% and 460 deg/s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8793" y="4800600"/>
                  <a:ext cx="1572539" cy="53982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385" b="-879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82" y="63987"/>
            <a:ext cx="49911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2514600" y="914400"/>
            <a:ext cx="1371600" cy="270944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209800" y="3623849"/>
            <a:ext cx="533400" cy="1861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4800" y="3623849"/>
            <a:ext cx="533400" cy="1861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1500" y="3810000"/>
            <a:ext cx="6655262" cy="237422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990600" y="3623849"/>
            <a:ext cx="533400" cy="1861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524000" y="3773905"/>
            <a:ext cx="5257800" cy="95049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674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00" y="43934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02/04/19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413266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OK… let’s capture experimental results.  One wonders if the real plant (motor/wheel) will give the same speed values.  Intuitively, there should be differences: (1) being non-linear, the motor speed output is not perfectly proportional to motor power input; and (2) being a Type 0 system, there should be discrete steady-state error.</a:t>
            </a:r>
          </a:p>
          <a:p>
            <a:endParaRPr lang="en-US" dirty="0"/>
          </a:p>
          <a:p>
            <a:r>
              <a:rPr lang="en-US" dirty="0" smtClean="0"/>
              <a:t>Hopefully, by showing the (1) and (2), we can motivate unity-feedback and root locus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03037"/>
            <a:ext cx="36576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442071" y="3786995"/>
            <a:ext cx="2819400" cy="2506133"/>
            <a:chOff x="3124200" y="413266"/>
            <a:chExt cx="2819400" cy="2506133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413266"/>
              <a:ext cx="2819400" cy="2506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267200" y="2240220"/>
                  <a:ext cx="1572539" cy="53982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=0.67</m:t>
                      </m:r>
                    </m:oMath>
                  </a14:m>
                  <a:r>
                    <a:rPr lang="en-US" sz="1400" dirty="0" smtClean="0"/>
                    <a:t> yield 20% and 184 deg/s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200" y="2240220"/>
                  <a:ext cx="1572539" cy="53982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85" b="-1000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Rectangle 4"/>
          <p:cNvSpPr/>
          <p:nvPr/>
        </p:nvSpPr>
        <p:spPr>
          <a:xfrm>
            <a:off x="228600" y="23622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Wrote</a:t>
            </a:r>
            <a:r>
              <a:rPr lang="en-US" dirty="0"/>
              <a:t> F:\nationalInstruments\paulOhNxtLabviewProjects\helloWorld-MotorControlWithDial\</a:t>
            </a:r>
            <a:r>
              <a:rPr lang="en-US" b="1" dirty="0"/>
              <a:t>nxtMotorStepResponse1_1a.vi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3176155"/>
            <a:ext cx="765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 of experimental (left) vs. simulation with System ID derived model (right)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74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00" y="43934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02/04/19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3266"/>
            <a:ext cx="36576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343400" y="413266"/>
            <a:ext cx="2819400" cy="2506133"/>
            <a:chOff x="6096000" y="413265"/>
            <a:chExt cx="2819400" cy="250613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13265"/>
              <a:ext cx="2819400" cy="2506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214730" y="2240220"/>
                  <a:ext cx="1572539" cy="53982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=1.0</m:t>
                      </m:r>
                    </m:oMath>
                  </a14:m>
                  <a:r>
                    <a:rPr lang="en-US" sz="1400" dirty="0" smtClean="0"/>
                    <a:t> yield 30% and 276 deg/s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4730" y="2240220"/>
                  <a:ext cx="1572539" cy="53982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85" b="-879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36004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341395" y="3408182"/>
            <a:ext cx="2819400" cy="2506133"/>
            <a:chOff x="3124200" y="3047999"/>
            <a:chExt cx="2819400" cy="2506133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3047999"/>
              <a:ext cx="2819400" cy="2506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267200" y="4800600"/>
                  <a:ext cx="1572539" cy="53982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=1.33</m:t>
                      </m:r>
                    </m:oMath>
                  </a14:m>
                  <a:r>
                    <a:rPr lang="en-US" sz="1400" dirty="0" smtClean="0"/>
                    <a:t> yield 40% and 367 deg/s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200" y="4800600"/>
                  <a:ext cx="1572539" cy="53982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769" b="-1000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9847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1789</Words>
  <Application>Microsoft Office PowerPoint</Application>
  <PresentationFormat>On-screen Show (4:3)</PresentationFormat>
  <Paragraphs>258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Nevada Las Vegas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Oh</dc:creator>
  <cp:lastModifiedBy>Paul Oh</cp:lastModifiedBy>
  <cp:revision>32</cp:revision>
  <cp:lastPrinted>2019-02-06T22:18:01Z</cp:lastPrinted>
  <dcterms:created xsi:type="dcterms:W3CDTF">2019-01-31T19:37:21Z</dcterms:created>
  <dcterms:modified xsi:type="dcterms:W3CDTF">2019-02-06T22:21:34Z</dcterms:modified>
</cp:coreProperties>
</file>