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74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2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9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7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5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75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3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9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28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43A3C-8C3C-4117-A9A6-B92759237678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E802-48F2-4F2A-91DF-8B31CF683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61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413266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Preamble: Over the past few days, an NXT motor stand (with tire) with Hi Technic Angle Sensor was constructed.  The goals are: (1) compare open-loop with unity feedback; (2) show root locus; and (3) possibly design compensators (e.g. lag).  Below is the result of </a:t>
            </a:r>
            <a:r>
              <a:rPr lang="en-US" dirty="0" smtClean="0">
                <a:effectLst/>
              </a:rPr>
              <a:t>F:\nationalInstruments\paulOhNxtLabviewProjects\helloWorld-MotorControlWithDial\</a:t>
            </a:r>
            <a:r>
              <a:rPr lang="en-US" b="1" dirty="0" smtClean="0">
                <a:effectLst/>
              </a:rPr>
              <a:t>nxtMotorStepResponse1_0a.vi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073002"/>
            <a:ext cx="3695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48101" y="2130341"/>
                <a:ext cx="495300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Recall that time constant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</m:oMath>
                </a14:m>
                <a:r>
                  <a:rPr lang="en-US" dirty="0" smtClean="0"/>
                  <a:t> is time for response to reach 63.6% of steady-state.  Eye-balling, one sees 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=0.1625</m:t>
                    </m:r>
                  </m:oMath>
                </a14:m>
                <a:r>
                  <a:rPr lang="en-US" dirty="0" smtClean="0"/>
                  <a:t> sec.  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8101" y="2130341"/>
                <a:ext cx="4953001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984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70359" y="4931940"/>
                <a:ext cx="6603283" cy="843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𝐷𝐶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0.1625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56.62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0359" y="4931940"/>
                <a:ext cx="6603283" cy="8436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57963" y="3053671"/>
                <a:ext cx="4943140" cy="12217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denote the plant transfer function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𝐷𝐶</m:t>
                        </m:r>
                      </m:sub>
                    </m:sSub>
                  </m:oMath>
                </a14:m>
                <a:r>
                  <a:rPr lang="en-US" dirty="0" smtClean="0"/>
                  <a:t> be the DC gain i.e. the ratio of the magnitude of the steady-state response and magnitude of the step input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963" y="3053671"/>
                <a:ext cx="4943140" cy="1221745"/>
              </a:xfrm>
              <a:prstGeom prst="rect">
                <a:avLst/>
              </a:prstGeom>
              <a:blipFill rotWithShape="1">
                <a:blip r:embed="rId5"/>
                <a:stretch>
                  <a:fillRect l="-1110" t="-20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49896" y="4280354"/>
                <a:ext cx="189596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𝐷𝐶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276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=9.2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896" y="4280354"/>
                <a:ext cx="1895968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0216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362902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431425" y="601579"/>
            <a:ext cx="2819400" cy="2506133"/>
            <a:chOff x="6096000" y="3047998"/>
            <a:chExt cx="2819400" cy="2506133"/>
          </a:xfrm>
        </p:grpSpPr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047998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38793" y="480060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</m:t>
                      </m:r>
                    </m:oMath>
                  </a14:m>
                  <a:r>
                    <a:rPr lang="en-US" sz="1400" dirty="0" smtClean="0"/>
                    <a:t>67 yield 50% and 460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8793" y="4800600"/>
                  <a:ext cx="1572539" cy="53982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85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Box 1"/>
          <p:cNvSpPr txBox="1"/>
          <p:nvPr/>
        </p:nvSpPr>
        <p:spPr>
          <a:xfrm>
            <a:off x="304800" y="3352800"/>
            <a:ext cx="87625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Observations: Experimental data shows “noise”; the steady-state velocity fluctuates (eye-balling, it can be +/- 10 degree/s.  Also, values are (somewhat) different (up to +/- 20 deg/s) from simulated ones.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7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3266"/>
            <a:ext cx="569595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5" y="3196389"/>
            <a:ext cx="3754056" cy="335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43400" y="3202399"/>
                <a:ext cx="4647718" cy="2329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Above, is unity feedback. 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1.67</m:t>
                    </m:r>
                  </m:oMath>
                </a14:m>
                <a:r>
                  <a:rPr lang="en-US" dirty="0" smtClean="0"/>
                  <a:t> we see that the output is 28 deg/s.  Whereas in open-loop (see previous slide), the output was 460 deg/s.  This shouldn’t be a surprise; unity feedback results in a different (closed-loop) pole(s).  But observe how the rise-time in unity-feedback is (much) less than in the open-loop version.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202399"/>
                <a:ext cx="4647718" cy="2329740"/>
              </a:xfrm>
              <a:prstGeom prst="rect">
                <a:avLst/>
              </a:prstGeom>
              <a:blipFill rotWithShape="1">
                <a:blip r:embed="rId4"/>
                <a:stretch>
                  <a:fillRect l="-1181" t="-1044" r="-656" b="-3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8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5628" y="2438400"/>
            <a:ext cx="2872372" cy="2568181"/>
            <a:chOff x="175628" y="2438400"/>
            <a:chExt cx="2872372" cy="2568181"/>
          </a:xfrm>
        </p:grpSpPr>
        <p:pic>
          <p:nvPicPr>
            <p:cNvPr id="8194" name="Picture 2" descr="C:\Users\PAULOH~1\AppData\Local\Temp\SNAGHTMLbdf302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628" y="2438400"/>
              <a:ext cx="2872372" cy="25681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/>
                <p:cNvSpPr txBox="1"/>
                <p:nvPr/>
              </p:nvSpPr>
              <p:spPr>
                <a:xfrm>
                  <a:off x="1611814" y="4236808"/>
                  <a:ext cx="1357981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10</m:t>
                      </m:r>
                    </m:oMath>
                  </a14:m>
                  <a:r>
                    <a:rPr lang="en-US" sz="1400" dirty="0" smtClean="0"/>
                    <a:t> yields 29.675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2" name="TextBox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11814" y="4236808"/>
                  <a:ext cx="1357981" cy="53982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444" r="-2667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3201424" y="2438399"/>
            <a:ext cx="2875359" cy="2570850"/>
            <a:chOff x="3201424" y="2438399"/>
            <a:chExt cx="2875359" cy="2570850"/>
          </a:xfrm>
        </p:grpSpPr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1424" y="2438399"/>
              <a:ext cx="2875359" cy="2570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4419600" y="4222767"/>
                  <a:ext cx="1447800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100</m:t>
                      </m:r>
                    </m:oMath>
                  </a14:m>
                  <a:r>
                    <a:rPr lang="en-US" sz="1400" dirty="0" smtClean="0"/>
                    <a:t> yields 29.969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19600" y="4222767"/>
                  <a:ext cx="1447800" cy="53982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417" r="-2500" b="-10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/>
          <p:cNvGrpSpPr/>
          <p:nvPr/>
        </p:nvGrpSpPr>
        <p:grpSpPr>
          <a:xfrm>
            <a:off x="6172199" y="2439032"/>
            <a:ext cx="2865137" cy="2561710"/>
            <a:chOff x="6172199" y="2439032"/>
            <a:chExt cx="2865137" cy="2561710"/>
          </a:xfrm>
        </p:grpSpPr>
        <p:pic>
          <p:nvPicPr>
            <p:cNvPr id="8196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199" y="2439032"/>
              <a:ext cx="2865137" cy="2561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277100" y="4222767"/>
                  <a:ext cx="1562100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≐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1000</m:t>
                      </m:r>
                    </m:oMath>
                  </a14:m>
                  <a:r>
                    <a:rPr lang="en-US" sz="1400" dirty="0" smtClean="0"/>
                    <a:t> yields 29.998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7100" y="4222767"/>
                  <a:ext cx="1562100" cy="53982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775" r="-1550" b="-10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528" y="413266"/>
            <a:ext cx="6251938" cy="1796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>
            <a:stCxn id="8" idx="0"/>
          </p:cNvCxnSpPr>
          <p:nvPr/>
        </p:nvCxnSpPr>
        <p:spPr>
          <a:xfrm flipH="1" flipV="1">
            <a:off x="4413497" y="1447800"/>
            <a:ext cx="3644653" cy="277496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5628" y="5334000"/>
                <a:ext cx="882895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One observes that increasing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simply gets the output to be closer to the input value (30).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28" y="5334000"/>
                <a:ext cx="8828955" cy="390748"/>
              </a:xfrm>
              <a:prstGeom prst="rect">
                <a:avLst/>
              </a:prstGeom>
              <a:blipFill rotWithShape="1">
                <a:blip r:embed="rId9"/>
                <a:stretch>
                  <a:fillRect l="-622" t="-6250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75628" y="5943600"/>
            <a:ext cx="7870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Question: So, what does one have to do, to get the desired output e.g. 460 deg/s?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pic>
        <p:nvPicPr>
          <p:cNvPr id="9218" name="Picture 2" descr="C:\Users\PAULOH~1\AppData\Local\Temp\SNAGHTMLbe64f6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21" y="3713747"/>
            <a:ext cx="3268579" cy="292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85" y="2013102"/>
            <a:ext cx="5987206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6568"/>
            <a:ext cx="6251938" cy="1796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09138" y="609600"/>
            <a:ext cx="2056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essence, by invoking unity feedback, one has changed the problem.  (</a:t>
            </a:r>
            <a:r>
              <a:rPr lang="en-US" u="sng" dirty="0"/>
              <a:t>N</a:t>
            </a:r>
            <a:r>
              <a:rPr lang="en-US" u="sng" dirty="0" smtClean="0"/>
              <a:t>ote to self</a:t>
            </a:r>
            <a:r>
              <a:rPr lang="en-US" dirty="0" smtClean="0"/>
              <a:t>: call it a regulator?).  So, the input is now the desired output value.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00200" y="1219200"/>
            <a:ext cx="0" cy="13716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52600" y="2889402"/>
            <a:ext cx="1371600" cy="252079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920788" y="5867400"/>
                <a:ext cx="1562100" cy="53982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 smtClean="0">
                        <a:latin typeface="Cambria Math"/>
                        <a:ea typeface="Cambria Math"/>
                      </a:rPr>
                      <m:t>≐</m:t>
                    </m:r>
                    <m:r>
                      <a:rPr lang="en-US" sz="1400" b="0" i="1" smtClean="0">
                        <a:latin typeface="Cambria Math"/>
                        <a:ea typeface="Cambria Math"/>
                      </a:rPr>
                      <m:t>1000</m:t>
                    </m:r>
                  </m:oMath>
                </a14:m>
                <a:r>
                  <a:rPr lang="en-US" sz="1400" dirty="0" smtClean="0"/>
                  <a:t> yields 29.998 deg/s</a:t>
                </a:r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0788" y="5867400"/>
                <a:ext cx="1562100" cy="539828"/>
              </a:xfrm>
              <a:prstGeom prst="rect">
                <a:avLst/>
              </a:prstGeom>
              <a:blipFill rotWithShape="1">
                <a:blip r:embed="rId5"/>
                <a:stretch>
                  <a:fillRect l="-388" r="-1938" b="-888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959142" y="3879887"/>
                <a:ext cx="1562100" cy="53982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i="1" smtClean="0">
                        <a:latin typeface="Cambria Math"/>
                        <a:ea typeface="Cambria Math"/>
                      </a:rPr>
                      <m:t>≐</m:t>
                    </m:r>
                  </m:oMath>
                </a14:m>
                <a:r>
                  <a:rPr lang="en-US" sz="1400" dirty="0" smtClean="0"/>
                  <a:t>460 yields 460.171 deg/s</a:t>
                </a:r>
                <a:endParaRPr lang="en-US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142" y="3879887"/>
                <a:ext cx="1562100" cy="539828"/>
              </a:xfrm>
              <a:prstGeom prst="rect">
                <a:avLst/>
              </a:prstGeom>
              <a:blipFill rotWithShape="1">
                <a:blip r:embed="rId6"/>
                <a:stretch>
                  <a:fillRect l="-386" b="-879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038601" y="4038600"/>
            <a:ext cx="5028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time: See if I can implement this unity feedback experimentally… possible concern: NXT motor has saturation (i.e. max 100% motor power)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7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02/05/19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596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02/05/19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090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02/05/19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09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02/05/19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0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pic>
        <p:nvPicPr>
          <p:cNvPr id="2050" name="Picture 2" descr="C:\Users\PAULOH~1\AppData\Local\Temp\SNAGHTMLb06796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3561" y="220146"/>
            <a:ext cx="2968227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2" y="2971800"/>
            <a:ext cx="3695700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C:\Users\PAULOH~1\AppData\Local\Temp\SNAGHTMLb094aa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62" y="220146"/>
            <a:ext cx="3455894" cy="25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162318" y="766437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Simulink appears to have similar step response as experimental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01/31/19</a:t>
            </a:r>
            <a:endParaRPr lang="en-US" dirty="0"/>
          </a:p>
        </p:txBody>
      </p:sp>
      <p:pic>
        <p:nvPicPr>
          <p:cNvPr id="3074" name="Picture 2" descr="C:\Users\PAULOH~1\AppData\Local\Temp\SNAGHTMLb3514f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13266"/>
            <a:ext cx="2985273" cy="3472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3267"/>
            <a:ext cx="3567261" cy="3472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29000" y="3962400"/>
                <a:ext cx="4259308" cy="6349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64.31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+6.998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64.31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6.998(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/>
                                  <a:ea typeface="Cambria Math"/>
                                </a:rPr>
                                <m:t>6.998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+1)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9.19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0.143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962400"/>
                <a:ext cx="4259308" cy="634982"/>
              </a:xfrm>
              <a:prstGeom prst="rect">
                <a:avLst/>
              </a:prstGeom>
              <a:blipFill rotWithShape="1">
                <a:blip r:embed="rId4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73269" y="3962400"/>
                <a:ext cx="2694777" cy="5050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56.62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0.1625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69" y="3962400"/>
                <a:ext cx="2694777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15" y="4623817"/>
                <a:ext cx="267105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Experimental</a:t>
                </a:r>
              </a:p>
              <a:p>
                <a:r>
                  <a:rPr lang="en-US" dirty="0" smtClean="0"/>
                  <a:t>Rise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=0.1625</m:t>
                    </m:r>
                  </m:oMath>
                </a14:m>
                <a:r>
                  <a:rPr lang="en-US" dirty="0" smtClean="0"/>
                  <a:t> sec. 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15" y="4623817"/>
                <a:ext cx="2671052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2055" t="-4717" r="-913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1400" y="4628282"/>
                <a:ext cx="25428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Simulink System ID</a:t>
                </a:r>
              </a:p>
              <a:p>
                <a:r>
                  <a:rPr lang="en-US" dirty="0" smtClean="0"/>
                  <a:t>Rise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=0.1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43</m:t>
                    </m:r>
                  </m:oMath>
                </a14:m>
                <a:r>
                  <a:rPr lang="en-US" dirty="0" smtClean="0"/>
                  <a:t> sec. </a:t>
                </a:r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628282"/>
                <a:ext cx="2542812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2158" t="-4717" r="-959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81001" y="57150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Next time: Add gain to </a:t>
            </a:r>
            <a:r>
              <a:rPr lang="en-US" dirty="0" smtClean="0">
                <a:effectLst/>
              </a:rPr>
              <a:t>nxtMotorSimulink01311b.slx to analyze desired response.  For example, suppose want 300 RPM, what value of gain should be used?  Compare open-loop proportional gain vs. unity feedback proportional gain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1" y="4572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01/31/19, Matlab System ID provided a model.  The model’s results appear somewhat close to that from experimental data.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1" y="1127179"/>
                <a:ext cx="8534399" cy="9875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First, let’s appreciate the role of proportional gain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applied to the plant (motor/wheel)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.  Intuitively, one expects the motor speed will proportionally increase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increases.  Furthermore, that one can get a desired velocity by tuning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1127179"/>
                <a:ext cx="8534399" cy="987578"/>
              </a:xfrm>
              <a:prstGeom prst="rect">
                <a:avLst/>
              </a:prstGeom>
              <a:blipFill rotWithShape="1">
                <a:blip r:embed="rId2"/>
                <a:stretch>
                  <a:fillRect l="-643" t="-2469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4800" y="2209800"/>
            <a:ext cx="8762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begin, 01/31/19 experimentally showed that a 30% motor power input results in 276 deg/s.  Assuming proportionality, this results in: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05200" y="2962378"/>
                <a:ext cx="2980303" cy="629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276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deg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/</m:t>
                          </m:r>
                          <m:r>
                            <m:rPr>
                              <m:nor/>
                            </m:rPr>
                            <a:rPr lang="en-US" b="0" i="0" smtClean="0">
                              <a:latin typeface="Cambria Math"/>
                            </a:rPr>
                            <m:t>s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30%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=9.2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deg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/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</a:rPr>
                        <m:t>s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deg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62378"/>
                <a:ext cx="2980303" cy="6290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96438"/>
              </p:ext>
            </p:extLst>
          </p:nvPr>
        </p:nvGraphicFramePr>
        <p:xfrm>
          <a:off x="457200" y="3276919"/>
          <a:ext cx="1879600" cy="3356610"/>
        </p:xfrm>
        <a:graphic>
          <a:graphicData uri="http://schemas.openxmlformats.org/drawingml/2006/table">
            <a:tbl>
              <a:tblPr/>
              <a:tblGrid>
                <a:gridCol w="694434"/>
                <a:gridCol w="592583"/>
                <a:gridCol w="592583"/>
              </a:tblGrid>
              <a:tr h="2971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Motor Power [%]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Speed [deg/s]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Constant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98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90800" y="3733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table on the left is an Excel calculation with this constant for various motor power values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67000" y="4489468"/>
                <a:ext cx="5985806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Let’s apply some of these values on the System ID derived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4489468"/>
                <a:ext cx="5985806" cy="390748"/>
              </a:xfrm>
              <a:prstGeom prst="rect">
                <a:avLst/>
              </a:prstGeom>
              <a:blipFill rotWithShape="1">
                <a:blip r:embed="rId4"/>
                <a:stretch>
                  <a:fillRect l="-917" t="-6154" b="-184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228601" y="3124200"/>
            <a:ext cx="2362199" cy="3505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28601" y="3124200"/>
            <a:ext cx="2666999" cy="3505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67000" y="53340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Note to self: </a:t>
            </a:r>
            <a:r>
              <a:rPr lang="en-US" dirty="0" smtClean="0"/>
              <a:t>I realized after creating this table, that one should express a proportionality constant explicitly… hence the next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57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5400" y="914400"/>
                <a:ext cx="6603283" cy="8436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𝐷𝐶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𝜏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9.2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0.1625(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0.1625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56.62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914400"/>
                <a:ext cx="6603283" cy="8436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28600" y="413266"/>
            <a:ext cx="3515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from 01/31/19 had the form: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758029"/>
            <a:ext cx="3058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Expressing this more explicitly: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43200" y="2286000"/>
                <a:ext cx="3366306" cy="6674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𝟗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∙6.15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+6.15)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𝒌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𝑫𝑪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6.15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+6.15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286000"/>
                <a:ext cx="3366306" cy="6674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81000" y="3200400"/>
            <a:ext cx="4185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For, the System ID derived model, one has: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85999" y="3733800"/>
                <a:ext cx="4885953" cy="622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64.31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+6.998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9.19∙6.998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+6.998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𝐷𝐶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∙6.998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+6.998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9" y="3733800"/>
                <a:ext cx="4885953" cy="6228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" y="4724400"/>
                <a:ext cx="8458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/>
                  <a:t>Note to self</a:t>
                </a:r>
                <a:r>
                  <a:rPr lang="en-US" dirty="0" smtClean="0"/>
                  <a:t>: explicitly showing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𝐷𝐶</m:t>
                        </m:r>
                      </m:sub>
                    </m:sSub>
                  </m:oMath>
                </a14:m>
                <a:r>
                  <a:rPr lang="en-US" dirty="0" smtClean="0"/>
                  <a:t> is not really needed.  As will see in the next slide what we want is some ratio of the input.  Recall that the model was created based on a step input of 30%...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724400"/>
                <a:ext cx="8458200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576" t="-331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53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3266"/>
            <a:ext cx="7505435" cy="3252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ight Brace 2"/>
          <p:cNvSpPr/>
          <p:nvPr/>
        </p:nvSpPr>
        <p:spPr>
          <a:xfrm rot="5400000">
            <a:off x="1904998" y="2675023"/>
            <a:ext cx="304802" cy="16764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04899" y="3697708"/>
            <a:ext cx="1905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doesn’t have to expressed this way… but more explicitly shows that the unit step is 30%</a:t>
            </a:r>
            <a:endParaRPr lang="en-US" sz="1400" dirty="0"/>
          </a:p>
        </p:txBody>
      </p:sp>
      <p:sp>
        <p:nvSpPr>
          <p:cNvPr id="10" name="Right Brace 9"/>
          <p:cNvSpPr/>
          <p:nvPr/>
        </p:nvSpPr>
        <p:spPr>
          <a:xfrm rot="5400000">
            <a:off x="3581399" y="3240508"/>
            <a:ext cx="304802" cy="9144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09899" y="3962400"/>
                <a:ext cx="1905000" cy="2710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 smtClean="0"/>
                  <a:t> is explicitly expressed here.  This is the proportionality gain.  It’s this gain that would eventually be used for root locus plots.  </a:t>
                </a:r>
              </a:p>
              <a:p>
                <a:endParaRPr lang="en-US" sz="1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 smtClean="0"/>
                  <a:t> is the ratio of the 30% input.  Thus for 1.67 results in 30*1.67 = 50% motor power</a:t>
                </a:r>
                <a:endParaRPr lang="en-US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899" y="3962400"/>
                <a:ext cx="1905000" cy="2710870"/>
              </a:xfrm>
              <a:prstGeom prst="rect">
                <a:avLst/>
              </a:prstGeom>
              <a:blipFill rotWithShape="1">
                <a:blip r:embed="rId3"/>
                <a:stretch>
                  <a:fillRect l="-962" r="-321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ight Brace 11"/>
          <p:cNvSpPr/>
          <p:nvPr/>
        </p:nvSpPr>
        <p:spPr>
          <a:xfrm rot="5400000">
            <a:off x="5768138" y="2423361"/>
            <a:ext cx="272718" cy="190700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29200" y="3665621"/>
                <a:ext cx="1905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This doesn’t have to expressed this way… but by showing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𝐷𝐶</m:t>
                        </m:r>
                      </m:sub>
                    </m:sSub>
                  </m:oMath>
                </a14:m>
                <a:r>
                  <a:rPr lang="en-US" sz="1400" dirty="0" smtClean="0"/>
                  <a:t> explicitly reduced ambiguity amongst the different gains</a:t>
                </a:r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665621"/>
                <a:ext cx="1905000" cy="1384995"/>
              </a:xfrm>
              <a:prstGeom prst="rect">
                <a:avLst/>
              </a:prstGeom>
              <a:blipFill rotWithShape="1">
                <a:blip r:embed="rId4"/>
                <a:stretch>
                  <a:fillRect l="-639" t="-439" r="-319" b="-3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538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58485"/>
              </p:ext>
            </p:extLst>
          </p:nvPr>
        </p:nvGraphicFramePr>
        <p:xfrm>
          <a:off x="228600" y="2084013"/>
          <a:ext cx="2540000" cy="361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483"/>
                <a:gridCol w="608839"/>
                <a:gridCol w="608839"/>
                <a:gridCol w="608839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Motor Power [%]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Speed [deg/s]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Constant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Kp2 ratio of 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2.50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736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2.83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3.17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136232" y="1526981"/>
            <a:ext cx="2819400" cy="2506133"/>
            <a:chOff x="3124200" y="413266"/>
            <a:chExt cx="2819400" cy="2506133"/>
          </a:xfrm>
        </p:grpSpPr>
        <p:pic>
          <p:nvPicPr>
            <p:cNvPr id="3073" name="Picture 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13266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4267200" y="224022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=0.67</m:t>
                      </m:r>
                    </m:oMath>
                  </a14:m>
                  <a:r>
                    <a:rPr lang="en-US" sz="1400" dirty="0" smtClean="0"/>
                    <a:t> yield 20% and 184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2240220"/>
                  <a:ext cx="1572539" cy="539828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769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6108032" y="1526980"/>
            <a:ext cx="2819400" cy="2506133"/>
            <a:chOff x="6096000" y="413265"/>
            <a:chExt cx="2819400" cy="250613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413265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214730" y="224022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=1.0</m:t>
                      </m:r>
                    </m:oMath>
                  </a14:m>
                  <a:r>
                    <a:rPr lang="en-US" sz="1400" dirty="0" smtClean="0"/>
                    <a:t> yield 30% and 276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4730" y="2240220"/>
                  <a:ext cx="1572539" cy="539828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385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Group 6"/>
          <p:cNvGrpSpPr/>
          <p:nvPr/>
        </p:nvGrpSpPr>
        <p:grpSpPr>
          <a:xfrm>
            <a:off x="3136232" y="4161714"/>
            <a:ext cx="2819400" cy="2506133"/>
            <a:chOff x="3124200" y="3047999"/>
            <a:chExt cx="2819400" cy="2506133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3047999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267200" y="480060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=1.33</m:t>
                      </m:r>
                    </m:oMath>
                  </a14:m>
                  <a:r>
                    <a:rPr lang="en-US" sz="1400" dirty="0" smtClean="0"/>
                    <a:t> yield 40% and 367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4800600"/>
                  <a:ext cx="1572539" cy="53982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769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Group 5"/>
          <p:cNvGrpSpPr/>
          <p:nvPr/>
        </p:nvGrpSpPr>
        <p:grpSpPr>
          <a:xfrm>
            <a:off x="6108032" y="4161713"/>
            <a:ext cx="2819400" cy="2506133"/>
            <a:chOff x="6096000" y="3047998"/>
            <a:chExt cx="2819400" cy="2506133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3047998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7238793" y="480060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</m:t>
                      </m:r>
                    </m:oMath>
                  </a14:m>
                  <a:r>
                    <a:rPr lang="en-US" sz="1400" dirty="0" smtClean="0"/>
                    <a:t>67 yield 50% and 460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38793" y="4800600"/>
                  <a:ext cx="1572539" cy="539828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385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382" y="63987"/>
            <a:ext cx="4991100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 flipV="1">
            <a:off x="2514600" y="914400"/>
            <a:ext cx="1371600" cy="270944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209800" y="3623849"/>
            <a:ext cx="533400" cy="1861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04800" y="3623849"/>
            <a:ext cx="533400" cy="1861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71500" y="3810000"/>
            <a:ext cx="6655262" cy="2374229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990600" y="3623849"/>
            <a:ext cx="533400" cy="18615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524000" y="3773905"/>
            <a:ext cx="5257800" cy="950495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7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413266"/>
            <a:ext cx="868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OK… let’s capture experimental results.  One wonders if the real plant (motor/wheel) will give the same speed values.  Intuitively, there should be differences: (1) being non-linear, the motor speed output is not perfectly proportional to motor power input; and (2) being a Type 0 system, there should be discrete steady-state error.</a:t>
            </a:r>
          </a:p>
          <a:p>
            <a:endParaRPr lang="en-US" dirty="0"/>
          </a:p>
          <a:p>
            <a:r>
              <a:rPr lang="en-US" dirty="0" smtClean="0"/>
              <a:t>Hopefully, by showing the (1) and (2), we can motivate unity-feedback and root locus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03037"/>
            <a:ext cx="365760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4442071" y="3786995"/>
            <a:ext cx="2819400" cy="2506133"/>
            <a:chOff x="3124200" y="413266"/>
            <a:chExt cx="2819400" cy="2506133"/>
          </a:xfrm>
        </p:grpSpPr>
        <p:pic>
          <p:nvPicPr>
            <p:cNvPr id="7" name="Picture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413266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267200" y="224022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=0.67</m:t>
                      </m:r>
                    </m:oMath>
                  </a14:m>
                  <a:r>
                    <a:rPr lang="en-US" sz="1400" dirty="0" smtClean="0"/>
                    <a:t> yield 20% and 184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2240220"/>
                  <a:ext cx="1572539" cy="53982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85" b="-10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Rectangle 4"/>
          <p:cNvSpPr/>
          <p:nvPr/>
        </p:nvSpPr>
        <p:spPr>
          <a:xfrm>
            <a:off x="228600" y="2362200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Wrote</a:t>
            </a:r>
            <a:r>
              <a:rPr lang="en-US" dirty="0"/>
              <a:t> F:\nationalInstruments\paulOhNxtLabviewProjects\helloWorld-MotorControlWithDial\</a:t>
            </a:r>
            <a:r>
              <a:rPr lang="en-US" b="1" dirty="0"/>
              <a:t>nxtMotorStepResponse1_1a.vi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176155"/>
            <a:ext cx="7653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of experimental (left) vs. simulation with System ID derived model (right)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674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0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02/04/19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3266"/>
            <a:ext cx="3657600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343400" y="413266"/>
            <a:ext cx="2819400" cy="2506133"/>
            <a:chOff x="6096000" y="413265"/>
            <a:chExt cx="2819400" cy="2506133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6000" y="413265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7214730" y="224022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=1.0</m:t>
                      </m:r>
                    </m:oMath>
                  </a14:m>
                  <a:r>
                    <a:rPr lang="en-US" sz="1400" dirty="0" smtClean="0"/>
                    <a:t> yield 30% and 276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4730" y="2240220"/>
                  <a:ext cx="1572539" cy="53982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385" b="-8791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200400"/>
            <a:ext cx="360045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341395" y="3408182"/>
            <a:ext cx="2819400" cy="2506133"/>
            <a:chOff x="3124200" y="3047999"/>
            <a:chExt cx="2819400" cy="2506133"/>
          </a:xfrm>
        </p:grpSpPr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3047999"/>
              <a:ext cx="2819400" cy="2506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267200" y="4800600"/>
                  <a:ext cx="1572539" cy="539828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/>
                        </a:rPr>
                        <m:t>=1.33</m:t>
                      </m:r>
                    </m:oMath>
                  </a14:m>
                  <a:r>
                    <a:rPr lang="en-US" sz="1400" dirty="0" smtClean="0"/>
                    <a:t> yield 40% and 367 deg/s</a:t>
                  </a:r>
                  <a:endParaRPr lang="en-US" sz="1400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67200" y="4800600"/>
                  <a:ext cx="1572539" cy="53982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769" b="-100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69847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1345</Words>
  <Application>Microsoft Office PowerPoint</Application>
  <PresentationFormat>On-screen Show (4:3)</PresentationFormat>
  <Paragraphs>199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22</cp:revision>
  <dcterms:created xsi:type="dcterms:W3CDTF">2019-01-31T19:37:21Z</dcterms:created>
  <dcterms:modified xsi:type="dcterms:W3CDTF">2019-02-06T06:26:35Z</dcterms:modified>
</cp:coreProperties>
</file>