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64" r:id="rId8"/>
    <p:sldId id="265" r:id="rId9"/>
    <p:sldId id="260" r:id="rId10"/>
    <p:sldId id="266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7" r:id="rId19"/>
    <p:sldId id="275" r:id="rId20"/>
    <p:sldId id="259" r:id="rId21"/>
    <p:sldId id="267" r:id="rId22"/>
    <p:sldId id="26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D8CD-EE76-4E9A-B2DC-ED9CCBB29AA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1" Type="http://schemas.openxmlformats.org/officeDocument/2006/relationships/image" Target="../media/image30.png"/><Relationship Id="rId25" Type="http://schemas.openxmlformats.org/officeDocument/2006/relationships/image" Target="../media/image82.png"/><Relationship Id="rId2" Type="http://schemas.openxmlformats.org/officeDocument/2006/relationships/image" Target="../media/image8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image" Target="../media/image30.png"/><Relationship Id="rId34" Type="http://schemas.openxmlformats.org/officeDocument/2006/relationships/image" Target="../media/image93.png"/><Relationship Id="rId33" Type="http://schemas.openxmlformats.org/officeDocument/2006/relationships/image" Target="../media/image92.png"/><Relationship Id="rId20" Type="http://schemas.openxmlformats.org/officeDocument/2006/relationships/image" Target="../media/image29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4.png"/><Relationship Id="rId32" Type="http://schemas.openxmlformats.org/officeDocument/2006/relationships/image" Target="../media/image91.png"/><Relationship Id="rId23" Type="http://schemas.openxmlformats.org/officeDocument/2006/relationships/image" Target="../media/image32.png"/><Relationship Id="rId28" Type="http://schemas.openxmlformats.org/officeDocument/2006/relationships/image" Target="../media/image88.png"/><Relationship Id="rId31" Type="http://schemas.openxmlformats.org/officeDocument/2006/relationships/image" Target="../media/image90.png"/><Relationship Id="rId22" Type="http://schemas.openxmlformats.org/officeDocument/2006/relationships/image" Target="../media/image31.png"/><Relationship Id="rId27" Type="http://schemas.openxmlformats.org/officeDocument/2006/relationships/image" Target="../media/image87.png"/><Relationship Id="rId30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118.png"/><Relationship Id="rId3" Type="http://schemas.openxmlformats.org/officeDocument/2006/relationships/image" Target="../media/image107.png"/><Relationship Id="rId21" Type="http://schemas.openxmlformats.org/officeDocument/2006/relationships/image" Target="../media/image113.png"/><Relationship Id="rId12" Type="http://schemas.openxmlformats.org/officeDocument/2006/relationships/image" Target="../media/image21.png"/><Relationship Id="rId17" Type="http://schemas.openxmlformats.org/officeDocument/2006/relationships/image" Target="../media/image111.png"/><Relationship Id="rId25" Type="http://schemas.openxmlformats.org/officeDocument/2006/relationships/image" Target="../media/image117.png"/><Relationship Id="rId2" Type="http://schemas.openxmlformats.org/officeDocument/2006/relationships/image" Target="../media/image106.png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5" Type="http://schemas.openxmlformats.org/officeDocument/2006/relationships/image" Target="../media/image109.png"/><Relationship Id="rId15" Type="http://schemas.openxmlformats.org/officeDocument/2006/relationships/image" Target="../media/image24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9" Type="http://schemas.openxmlformats.org/officeDocument/2006/relationships/image" Target="../media/image28.png"/><Relationship Id="rId31" Type="http://schemas.openxmlformats.org/officeDocument/2006/relationships/image" Target="../media/image123.png"/><Relationship Id="rId4" Type="http://schemas.openxmlformats.org/officeDocument/2006/relationships/image" Target="../media/image108.png"/><Relationship Id="rId14" Type="http://schemas.openxmlformats.org/officeDocument/2006/relationships/image" Target="../media/image23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9.png"/><Relationship Id="rId26" Type="http://schemas.openxmlformats.org/officeDocument/2006/relationships/image" Target="../media/image145.png"/><Relationship Id="rId3" Type="http://schemas.openxmlformats.org/officeDocument/2006/relationships/image" Target="../media/image126.png"/><Relationship Id="rId21" Type="http://schemas.openxmlformats.org/officeDocument/2006/relationships/image" Target="../media/image14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14.png"/><Relationship Id="rId25" Type="http://schemas.openxmlformats.org/officeDocument/2006/relationships/image" Target="../media/image144.png"/><Relationship Id="rId2" Type="http://schemas.openxmlformats.org/officeDocument/2006/relationships/image" Target="../media/image125.png"/><Relationship Id="rId16" Type="http://schemas.openxmlformats.org/officeDocument/2006/relationships/image" Target="../media/image138.png"/><Relationship Id="rId20" Type="http://schemas.openxmlformats.org/officeDocument/2006/relationships/image" Target="../media/image117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22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3.png"/><Relationship Id="rId28" Type="http://schemas.openxmlformats.org/officeDocument/2006/relationships/image" Target="../media/image147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08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2.png"/><Relationship Id="rId27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5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2.vml"/><Relationship Id="rId11" Type="http://schemas.openxmlformats.org/officeDocument/2006/relationships/image" Target="../media/image52.png"/><Relationship Id="rId15" Type="http://schemas.openxmlformats.org/officeDocument/2006/relationships/image" Target="../media/image36.wmf"/><Relationship Id="rId10" Type="http://schemas.openxmlformats.org/officeDocument/2006/relationships/image" Target="../media/image51.png"/><Relationship Id="rId4" Type="http://schemas.openxmlformats.org/officeDocument/2006/relationships/image" Target="../media/image35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867"/>
            <a:ext cx="831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Pole Placement of LEGO DCP via Simulink and Labview (notes created: </a:t>
            </a:r>
            <a:r>
              <a:rPr lang="en-US" b="1" dirty="0" smtClean="0">
                <a:solidFill>
                  <a:srgbClr val="FF0000"/>
                </a:solidFill>
              </a:rPr>
              <a:t>11/29/18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Situation: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10/26/18: Hand-derived notes for suitable transfer function and derived PP gain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11/01/18: Started Simulink (XCOS is buggy) PP simulation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11/02/18: Simulink PP simulation working (0.707 damping ratio and 5 sec settling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11/04/18: Began Labview implementation but failing; suspect poor model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11/26/18: Applied Matlab System ID from 50% motor power step input response data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11/28/18: Began Labview implementation with fitted model; still fails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11/29/18: Used angle sensor’s RPM output rather than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but still fails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32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6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scope will yield a response of 35 degrees (slowly ramps, with some overshoot).  What ever value the step input is set for and then multiples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will be the steady-state value…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058" t="-2066" r="-105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Recall,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used are the state space representation for the transfer function: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13" t="-3289" r="-2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81433" y="2858792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818" y="4277738"/>
            <a:ext cx="4525963" cy="1608933"/>
            <a:chOff x="161925" y="4921246"/>
            <a:chExt cx="4525963" cy="16089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71700" y="6171403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008188" y="6065041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9625" y="6290466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340100" y="5331616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951163" y="6334916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890838" y="6320628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617663" y="5168103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33538" y="5018878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92313" y="5287166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590800" y="527287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512888" y="5047453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714750" y="5182391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579813" y="5047453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995613" y="5317328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505200" y="5287166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133850" y="5317328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627563" y="5287166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98156" y="4972840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35325" y="503316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9747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423988" y="531732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123950" y="492124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49688" y="5257003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809625" y="5452266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5481" y="5205409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228600" y="4937129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619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5" y="172424"/>
            <a:ext cx="4198447" cy="35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546166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18562" y="234509"/>
            <a:ext cx="4873039" cy="2374533"/>
            <a:chOff x="4118562" y="234509"/>
            <a:chExt cx="4873039" cy="2374533"/>
          </a:xfrm>
        </p:grpSpPr>
        <p:grpSp>
          <p:nvGrpSpPr>
            <p:cNvPr id="4" name="Group 3"/>
            <p:cNvGrpSpPr/>
            <p:nvPr/>
          </p:nvGrpSpPr>
          <p:grpSpPr>
            <a:xfrm>
              <a:off x="4163909" y="410666"/>
              <a:ext cx="4525963" cy="1608933"/>
              <a:chOff x="161925" y="4921246"/>
              <a:chExt cx="4525963" cy="1608933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2171700" y="6171403"/>
                <a:ext cx="20999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Kx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2008188" y="6065041"/>
                <a:ext cx="868363" cy="465138"/>
              </a:xfrm>
              <a:prstGeom prst="rect">
                <a:avLst/>
              </a:prstGeom>
              <a:noFill/>
              <a:ln w="9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>
                <a:off x="809625" y="6290466"/>
                <a:ext cx="1182688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3340100" y="5331616"/>
                <a:ext cx="0" cy="100330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flipH="1">
                <a:off x="2951163" y="6334916"/>
                <a:ext cx="388938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890838" y="6320628"/>
                <a:ext cx="60325" cy="44450"/>
              </a:xfrm>
              <a:custGeom>
                <a:avLst/>
                <a:gdLst>
                  <a:gd name="T0" fmla="*/ 0 w 38"/>
                  <a:gd name="T1" fmla="*/ 9 h 28"/>
                  <a:gd name="T2" fmla="*/ 38 w 38"/>
                  <a:gd name="T3" fmla="*/ 9 h 28"/>
                  <a:gd name="T4" fmla="*/ 38 w 38"/>
                  <a:gd name="T5" fmla="*/ 28 h 28"/>
                  <a:gd name="T6" fmla="*/ 0 w 38"/>
                  <a:gd name="T7" fmla="*/ 9 h 28"/>
                  <a:gd name="T8" fmla="*/ 38 w 38"/>
                  <a:gd name="T9" fmla="*/ 0 h 28"/>
                  <a:gd name="T10" fmla="*/ 38 w 38"/>
                  <a:gd name="T11" fmla="*/ 9 h 28"/>
                  <a:gd name="T12" fmla="*/ 0 w 38"/>
                  <a:gd name="T1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8">
                    <a:moveTo>
                      <a:pt x="0" y="9"/>
                    </a:moveTo>
                    <a:lnTo>
                      <a:pt x="38" y="9"/>
                    </a:lnTo>
                    <a:lnTo>
                      <a:pt x="38" y="28"/>
                    </a:lnTo>
                    <a:lnTo>
                      <a:pt x="0" y="9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1617663" y="5168103"/>
                <a:ext cx="1243013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 = F   x + G   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1633538" y="5018878"/>
                <a:ext cx="119063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1992313" y="5287166"/>
                <a:ext cx="2095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2590800" y="5272878"/>
                <a:ext cx="2095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1512888" y="5047453"/>
                <a:ext cx="1482725" cy="569913"/>
              </a:xfrm>
              <a:prstGeom prst="rect">
                <a:avLst/>
              </a:prstGeom>
              <a:noFill/>
              <a:ln w="9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714750" y="5182391"/>
                <a:ext cx="195263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3579813" y="5047453"/>
                <a:ext cx="554038" cy="584200"/>
              </a:xfrm>
              <a:prstGeom prst="rect">
                <a:avLst/>
              </a:prstGeom>
              <a:noFill/>
              <a:ln w="9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>
                <a:off x="2995613" y="5317328"/>
                <a:ext cx="523875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>
                <a:off x="3505200" y="5287166"/>
                <a:ext cx="74613" cy="44450"/>
              </a:xfrm>
              <a:custGeom>
                <a:avLst/>
                <a:gdLst>
                  <a:gd name="T0" fmla="*/ 47 w 47"/>
                  <a:gd name="T1" fmla="*/ 19 h 28"/>
                  <a:gd name="T2" fmla="*/ 0 w 47"/>
                  <a:gd name="T3" fmla="*/ 19 h 28"/>
                  <a:gd name="T4" fmla="*/ 0 w 47"/>
                  <a:gd name="T5" fmla="*/ 0 h 28"/>
                  <a:gd name="T6" fmla="*/ 47 w 47"/>
                  <a:gd name="T7" fmla="*/ 19 h 28"/>
                  <a:gd name="T8" fmla="*/ 0 w 47"/>
                  <a:gd name="T9" fmla="*/ 28 h 28"/>
                  <a:gd name="T10" fmla="*/ 0 w 47"/>
                  <a:gd name="T11" fmla="*/ 19 h 28"/>
                  <a:gd name="T12" fmla="*/ 47 w 47"/>
                  <a:gd name="T1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8">
                    <a:moveTo>
                      <a:pt x="47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7" y="19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4133850" y="5317328"/>
                <a:ext cx="493713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4627563" y="5287166"/>
                <a:ext cx="60325" cy="44450"/>
              </a:xfrm>
              <a:custGeom>
                <a:avLst/>
                <a:gdLst>
                  <a:gd name="T0" fmla="*/ 38 w 38"/>
                  <a:gd name="T1" fmla="*/ 19 h 28"/>
                  <a:gd name="T2" fmla="*/ 0 w 38"/>
                  <a:gd name="T3" fmla="*/ 19 h 28"/>
                  <a:gd name="T4" fmla="*/ 0 w 38"/>
                  <a:gd name="T5" fmla="*/ 0 h 28"/>
                  <a:gd name="T6" fmla="*/ 38 w 38"/>
                  <a:gd name="T7" fmla="*/ 19 h 28"/>
                  <a:gd name="T8" fmla="*/ 0 w 38"/>
                  <a:gd name="T9" fmla="*/ 28 h 28"/>
                  <a:gd name="T10" fmla="*/ 0 w 38"/>
                  <a:gd name="T11" fmla="*/ 19 h 28"/>
                  <a:gd name="T12" fmla="*/ 38 w 38"/>
                  <a:gd name="T1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8">
                    <a:moveTo>
                      <a:pt x="3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38" y="19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2"/>
              <p:cNvSpPr>
                <a:spLocks noChangeArrowheads="1"/>
              </p:cNvSpPr>
              <p:nvPr/>
            </p:nvSpPr>
            <p:spPr bwMode="auto">
              <a:xfrm>
                <a:off x="4298156" y="4972840"/>
                <a:ext cx="16510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23"/>
              <p:cNvSpPr>
                <a:spLocks noChangeArrowheads="1"/>
              </p:cNvSpPr>
              <p:nvPr/>
            </p:nvSpPr>
            <p:spPr bwMode="auto">
              <a:xfrm>
                <a:off x="3235325" y="5033166"/>
                <a:ext cx="16510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Line 24"/>
              <p:cNvSpPr>
                <a:spLocks noChangeShapeType="1"/>
              </p:cNvSpPr>
              <p:nvPr/>
            </p:nvSpPr>
            <p:spPr bwMode="auto">
              <a:xfrm>
                <a:off x="974725" y="5347491"/>
                <a:ext cx="463550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1423988" y="5317328"/>
                <a:ext cx="74613" cy="44450"/>
              </a:xfrm>
              <a:custGeom>
                <a:avLst/>
                <a:gdLst>
                  <a:gd name="T0" fmla="*/ 47 w 47"/>
                  <a:gd name="T1" fmla="*/ 19 h 28"/>
                  <a:gd name="T2" fmla="*/ 0 w 47"/>
                  <a:gd name="T3" fmla="*/ 19 h 28"/>
                  <a:gd name="T4" fmla="*/ 0 w 47"/>
                  <a:gd name="T5" fmla="*/ 0 h 28"/>
                  <a:gd name="T6" fmla="*/ 47 w 47"/>
                  <a:gd name="T7" fmla="*/ 19 h 28"/>
                  <a:gd name="T8" fmla="*/ 0 w 47"/>
                  <a:gd name="T9" fmla="*/ 28 h 28"/>
                  <a:gd name="T10" fmla="*/ 0 w 47"/>
                  <a:gd name="T11" fmla="*/ 19 h 28"/>
                  <a:gd name="T12" fmla="*/ 47 w 47"/>
                  <a:gd name="T1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8">
                    <a:moveTo>
                      <a:pt x="47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47" y="19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1123950" y="4921246"/>
                <a:ext cx="16510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3849688" y="5257003"/>
                <a:ext cx="2095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Line 28"/>
              <p:cNvSpPr>
                <a:spLocks noChangeShapeType="1"/>
              </p:cNvSpPr>
              <p:nvPr/>
            </p:nvSpPr>
            <p:spPr bwMode="auto">
              <a:xfrm flipV="1">
                <a:off x="809625" y="5452266"/>
                <a:ext cx="0" cy="86121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75481" y="5205409"/>
                <a:ext cx="268288" cy="2682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28600" y="4937129"/>
                    <a:ext cx="284052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𝑁</m:t>
                              </m:r>
                            </m:e>
                          </m:acc>
                          <m: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oMath>
                      </m:oMathPara>
                    </a14:m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8600" y="4937129"/>
                    <a:ext cx="284052" cy="215444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10638" r="-23404" b="-571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161925" y="5347491"/>
                <a:ext cx="463550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635522" y="234509"/>
                  <a:ext cx="1322478" cy="38408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31.22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0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522" y="234509"/>
                  <a:ext cx="1322478" cy="38408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369943" y="383401"/>
                  <a:ext cx="522322" cy="27699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943" y="383401"/>
                  <a:ext cx="522322" cy="276999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507185" y="1199158"/>
                  <a:ext cx="148441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In our state space representation, made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  <m:t>𝑜𝑙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, so should have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 in [deg]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185" y="1199158"/>
                  <a:ext cx="1484416" cy="10156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t="-602" b="-3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18562" y="2147377"/>
                  <a:ext cx="21113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This then suggests that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200" dirty="0" smtClean="0"/>
                    <a:t> should be motor power [%]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562" y="2147377"/>
                  <a:ext cx="2111375" cy="46166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289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6010172" y="1993966"/>
              <a:ext cx="1392237" cy="384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945753" y="918667"/>
              <a:ext cx="228496" cy="12287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14636" y="91693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0084" y="76229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Q2.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1408" t="-8197" r="-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deg</m:t>
                    </m:r>
                  </m:oMath>
                </a14:m>
                <a:r>
                  <a:rPr lang="en-US" dirty="0" smtClean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blipFill rotWithShape="1">
                <a:blip r:embed="rId31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Q3.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blipFill rotWithShape="1">
                <a:blip r:embed="rId32"/>
                <a:stretch>
                  <a:fillRect l="-1385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deg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blipFill rotWithShape="1">
                <a:blip r:embed="rId33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Observe that we previously 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=−1.42 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=0.0260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blipFill rotWithShape="1">
                <a:blip r:embed="rId34"/>
                <a:stretch>
                  <a:fillRect l="-605" t="-1230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8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2: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Near steady-state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=35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blipFill rotWithShape="1">
                <a:blip r:embed="rId2"/>
                <a:stretch>
                  <a:fillRect l="-893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</a:rPr>
                      <m:t>𝑢</m:t>
                    </m:r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 strike="sngStrike">
                        <a:latin typeface="Cambria Math"/>
                      </a:rPr>
                      <m:t>−</m:t>
                    </m:r>
                    <m:r>
                      <a:rPr lang="en-US" sz="1200" i="1" strike="sngStrike">
                        <a:latin typeface="Cambria Math"/>
                      </a:rPr>
                      <m:t>𝐾𝑥</m:t>
                    </m:r>
                    <m:r>
                      <a:rPr lang="en-US" sz="1200" b="0" i="1" strike="sngStrike" smtClean="0">
                        <a:latin typeface="Cambria Math"/>
                      </a:rPr>
                      <m:t>=0.0429</m:t>
                    </m:r>
                    <m:r>
                      <a:rPr lang="en-US" sz="1200" b="0" i="1" strike="sngStrike" smtClean="0">
                        <a:latin typeface="Cambria Math"/>
                      </a:rPr>
                      <m:t>𝑟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trike="sngStrike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𝒓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𝟏𝟏𝟔𝟓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+49.7=99.7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...so, we should </a:t>
                </a:r>
                <a:r>
                  <a:rPr lang="en-US" strike="sngStrike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strike="sngStrike" dirty="0" smtClean="0"/>
                  <a:t>have these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41" t="-8333" r="-2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stCxn id="5" idx="3"/>
            <a:endCxn id="4" idx="2"/>
          </p:cNvCxnSpPr>
          <p:nvPr/>
        </p:nvCxnSpPr>
        <p:spPr>
          <a:xfrm flipH="1" flipV="1">
            <a:off x="4328461" y="2340428"/>
            <a:ext cx="972198" cy="293974"/>
          </a:xfrm>
          <a:prstGeom prst="bentConnector4">
            <a:avLst>
              <a:gd name="adj1" fmla="val -23514"/>
              <a:gd name="adj2" fmla="val 81409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1: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On start up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blipFill rotWithShape="1">
                <a:blip r:embed="rId5"/>
                <a:stretch>
                  <a:fillRect l="-1164" t="-3175" r="-517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𝐾𝑥</m:t>
                    </m:r>
                    <m:r>
                      <a:rPr lang="en-US" b="0" i="1" smtClean="0">
                        <a:latin typeface="Cambria Math"/>
                      </a:rPr>
                      <m:t>=0.0429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−1.42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⋅0+0.0260⋅0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=0.0429∗35=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1.5015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 hence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𝑟</m:t>
                    </m:r>
                    <m:r>
                      <a:rPr lang="en-US" b="0" i="1" strike="sngStrike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trike="sngStrike" smtClean="0">
                            <a:latin typeface="Cambria Math"/>
                          </a:rPr>
                          <m:t>50%</m:t>
                        </m:r>
                      </m:num>
                      <m:den>
                        <m:r>
                          <a:rPr lang="en-US" b="0" i="1" strike="sngStrike" smtClean="0">
                            <a:latin typeface="Cambria Math"/>
                          </a:rPr>
                          <m:t>0.0429</m:t>
                        </m:r>
                      </m:den>
                    </m:f>
                    <m:r>
                      <a:rPr lang="en-US" b="0" i="1" strike="sngStrike" smtClean="0">
                        <a:latin typeface="Cambria Math"/>
                      </a:rPr>
                      <m:t>=1165.5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blipFill rotWithShape="1">
                <a:blip r:embed="rId7"/>
                <a:stretch>
                  <a:fillRect l="-9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3: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Ramping towards desired angle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something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blipFill rotWithShape="1">
                <a:blip r:embed="rId8"/>
                <a:stretch>
                  <a:fillRect l="-647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trike="sngStrike" smtClean="0">
                          <a:latin typeface="Cambria Math"/>
                        </a:rPr>
                        <m:t>𝑢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 strike="sngStrike">
                          <a:latin typeface="Cambria Math"/>
                        </a:rPr>
                        <m:t>−</m:t>
                      </m:r>
                      <m:r>
                        <a:rPr lang="en-US" sz="1200" i="1" strike="sngStrike">
                          <a:latin typeface="Cambria Math"/>
                        </a:rPr>
                        <m:t>𝐾𝑥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=0.0429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𝑟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𝟏𝟏𝟔𝟓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+28.4−0.0260</m:t>
                      </m:r>
                      <m:acc>
                        <m:accPr>
                          <m:chr m:val="̇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1200" b="0" i="1" strike="sngStrike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+28.4=78.4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8112" y="4348576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Seems like a lot given that we wanted to ramp slowly (i.e. long settling time)</a:t>
            </a:r>
            <a:endParaRPr lang="en-US" strike="sngStrik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05834" y="4243718"/>
            <a:ext cx="4342903" cy="181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𝑢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𝐾𝑥</m:t>
                    </m:r>
                    <m:r>
                      <a:rPr lang="en-US" sz="1200" b="0" i="1" smtClean="0">
                        <a:latin typeface="Cambria Math"/>
                      </a:rPr>
                      <m:t>=0.0429</m:t>
                    </m:r>
                    <m:r>
                      <a:rPr lang="en-US" sz="1200" b="0" i="1" smtClean="0">
                        <a:latin typeface="Cambria Math"/>
                      </a:rPr>
                      <m:t>𝑟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𝟓𝟎𝟏𝟓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==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𝟓𝟏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latin typeface="Cambria Math"/>
                        </a:rPr>
                        <m:t>𝐾𝑥</m:t>
                      </m:r>
                      <m:r>
                        <a:rPr lang="en-US" sz="1200" b="0" i="1" smtClean="0">
                          <a:latin typeface="Cambria Math"/>
                        </a:rPr>
                        <m:t>=0.0429</m:t>
                      </m:r>
                      <m:r>
                        <a:rPr lang="en-US" sz="1200" b="0" i="1" smtClean="0">
                          <a:latin typeface="Cambria Math"/>
                        </a:rPr>
                        <m:t>𝑟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𝟓𝟎𝟏𝟓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𝟐𝟗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Blue-colored</a:t>
                </a:r>
                <a:r>
                  <a:rPr lang="en-US" dirty="0" smtClean="0"/>
                  <a:t> text shows that these values look reasonably promising… thus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=0.0429∗35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60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87697" y="6019800"/>
            <a:ext cx="681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doesn’t start up because u=1.5015 [%] is too low i.e. dead-zone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1" y="381000"/>
                <a:ext cx="8610600" cy="177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called a regulator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called a tracker.  Both are state feedback control.  </a:t>
                </a: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tracker, the idea is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Arial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hence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desired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The Simulink block diagram shows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being a step input (e.g. 35 degrees).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381000"/>
                <a:ext cx="8610600" cy="1774140"/>
              </a:xfrm>
              <a:prstGeom prst="rect">
                <a:avLst/>
              </a:prstGeom>
              <a:blipFill rotWithShape="1">
                <a:blip r:embed="rId2"/>
                <a:stretch>
                  <a:fillRect l="-637" t="-1718" r="-567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0"/>
            <a:ext cx="52619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12/05/18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12/06/18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277" y="618059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7" y="618059"/>
                <a:ext cx="2857834" cy="540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31439" y="588631"/>
            <a:ext cx="7455972" cy="2057400"/>
            <a:chOff x="706578" y="576623"/>
            <a:chExt cx="7455972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1/0.00033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0.00018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3610277" y="1908145"/>
              <a:ext cx="66607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060364" y="1933380"/>
              <a:ext cx="66607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14150" y="1908144"/>
              <a:ext cx="838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7280186" y="1933382"/>
              <a:ext cx="88236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Τ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786179" y="1993080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6839" y="198919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42340" y="1932292"/>
                  <a:ext cx="579581" cy="445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%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340" y="1932292"/>
                  <a:ext cx="579581" cy="44531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183301" y="1987722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19098" y="206203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𝑔𝑑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53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06578" y="1913501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520869" y="576623"/>
              <a:ext cx="4898229" cy="2057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1293049" y="1530961"/>
              <a:ext cx="697301" cy="8318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293049" y="1450554"/>
              <a:ext cx="621101" cy="88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36147" y="2195415"/>
                <a:ext cx="2383986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0.00018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0.00033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3.14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=0.545</m:t>
                      </m:r>
                      <m:r>
                        <a:rPr lang="en-US" sz="1000" b="0" i="1" smtClean="0">
                          <a:latin typeface="Cambria Math"/>
                          <a:ea typeface="Cambria Math"/>
                        </a:rPr>
                        <m:t>×57.2=31.22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147" y="2195415"/>
                <a:ext cx="2383986" cy="38145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4312752" y="4226276"/>
                <a:ext cx="2330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𝐾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2752" y="4226276"/>
                <a:ext cx="233013" cy="276999"/>
              </a:xfrm>
              <a:prstGeom prst="rect">
                <a:avLst/>
              </a:prstGeom>
              <a:blipFill rotWithShape="1">
                <a:blip r:embed="rId21"/>
                <a:stretch>
                  <a:fillRect l="-20513" r="-17949" b="-8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4103202" y="4132207"/>
            <a:ext cx="681037" cy="46513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2920514" y="4364777"/>
            <a:ext cx="11826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5450989" y="3391639"/>
            <a:ext cx="0" cy="1017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flipH="1">
            <a:off x="4806462" y="4387795"/>
            <a:ext cx="6445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3728552" y="3242414"/>
            <a:ext cx="12430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 = F   x + G   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3744427" y="3093189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103202" y="3361477"/>
            <a:ext cx="2095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4701689" y="3347189"/>
            <a:ext cx="2095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623777" y="3121764"/>
            <a:ext cx="1482725" cy="5699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6120948" y="3093189"/>
            <a:ext cx="554038" cy="5842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>
            <a:off x="5106502" y="3391639"/>
            <a:ext cx="10144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6677925" y="3381843"/>
            <a:ext cx="59801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2"/>
              <p:cNvSpPr>
                <a:spLocks noChangeArrowheads="1"/>
              </p:cNvSpPr>
              <p:nvPr/>
            </p:nvSpPr>
            <p:spPr bwMode="auto">
              <a:xfrm>
                <a:off x="6843062" y="3097164"/>
                <a:ext cx="15376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𝑦</m:t>
                      </m:r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3062" y="3097164"/>
                <a:ext cx="153760" cy="215444"/>
              </a:xfrm>
              <a:prstGeom prst="rect">
                <a:avLst/>
              </a:prstGeom>
              <a:blipFill rotWithShape="1">
                <a:blip r:embed="rId22"/>
                <a:stretch>
                  <a:fillRect l="-28000" r="-20000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3"/>
              <p:cNvSpPr>
                <a:spLocks noChangeArrowheads="1"/>
              </p:cNvSpPr>
              <p:nvPr/>
            </p:nvSpPr>
            <p:spPr bwMode="auto">
              <a:xfrm>
                <a:off x="5272199" y="3121764"/>
                <a:ext cx="15132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2199" y="3121764"/>
                <a:ext cx="151323" cy="215444"/>
              </a:xfrm>
              <a:prstGeom prst="rect">
                <a:avLst/>
              </a:prstGeom>
              <a:blipFill rotWithShape="1">
                <a:blip r:embed="rId23"/>
                <a:stretch>
                  <a:fillRect l="-16000" r="-4000"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ine 24"/>
          <p:cNvSpPr>
            <a:spLocks noChangeShapeType="1"/>
          </p:cNvSpPr>
          <p:nvPr/>
        </p:nvSpPr>
        <p:spPr bwMode="auto">
          <a:xfrm flipV="1">
            <a:off x="3085613" y="3406720"/>
            <a:ext cx="538163" cy="15082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3204735" y="3127548"/>
                <a:ext cx="156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𝑢</m:t>
                      </m:r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4735" y="3127548"/>
                <a:ext cx="156838" cy="215444"/>
              </a:xfrm>
              <a:prstGeom prst="rect">
                <a:avLst/>
              </a:prstGeom>
              <a:blipFill rotWithShape="1">
                <a:blip r:embed="rId24"/>
                <a:stretch>
                  <a:fillRect l="-16000" r="-12000"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6225723" y="3236457"/>
            <a:ext cx="344488" cy="358775"/>
            <a:chOff x="5825639" y="3256702"/>
            <a:chExt cx="344488" cy="358775"/>
          </a:xfrm>
        </p:grpSpPr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5825639" y="3256702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5960577" y="3331314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Line 28"/>
          <p:cNvSpPr>
            <a:spLocks noChangeShapeType="1"/>
          </p:cNvSpPr>
          <p:nvPr/>
        </p:nvSpPr>
        <p:spPr bwMode="auto">
          <a:xfrm flipV="1">
            <a:off x="2920514" y="3526577"/>
            <a:ext cx="0" cy="86121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86370" y="3279720"/>
            <a:ext cx="268288" cy="268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26"/>
              <p:cNvSpPr>
                <a:spLocks noChangeArrowheads="1"/>
              </p:cNvSpPr>
              <p:nvPr/>
            </p:nvSpPr>
            <p:spPr bwMode="auto">
              <a:xfrm>
                <a:off x="2423899" y="3119162"/>
                <a:ext cx="28405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𝑁</m:t>
                          </m:r>
                        </m:e>
                      </m:acc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𝑟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899" y="3119162"/>
                <a:ext cx="284052" cy="215444"/>
              </a:xfrm>
              <a:prstGeom prst="rect">
                <a:avLst/>
              </a:prstGeom>
              <a:blipFill rotWithShape="1">
                <a:blip r:embed="rId25"/>
                <a:stretch>
                  <a:fillRect l="-10870" r="-26087" b="-5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2272813" y="3421801"/>
            <a:ext cx="496257" cy="7817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98073" y="2810031"/>
                <a:ext cx="1322477" cy="3871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73" y="2810031"/>
                <a:ext cx="1322477" cy="38715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11314" y="2874478"/>
                <a:ext cx="522322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14" y="2874478"/>
                <a:ext cx="522322" cy="27699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35717" y="3784049"/>
                <a:ext cx="1484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In our state space representation, made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𝑜𝑙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, so should have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in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17" y="3784049"/>
                <a:ext cx="1484416" cy="1015663"/>
              </a:xfrm>
              <a:prstGeom prst="rect">
                <a:avLst/>
              </a:prstGeom>
              <a:blipFill rotWithShape="1">
                <a:blip r:embed="rId28"/>
                <a:stretch>
                  <a:fillRect l="-412" t="-602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623541" y="35018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68989" y="33471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60934" y="2564767"/>
                <a:ext cx="2447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is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34" y="2564767"/>
                <a:ext cx="2447721" cy="369332"/>
              </a:xfrm>
              <a:prstGeom prst="rect">
                <a:avLst/>
              </a:prstGeom>
              <a:blipFill rotWithShape="1">
                <a:blip r:embed="rId29"/>
                <a:stretch>
                  <a:fillRect l="-224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29194" y="3206557"/>
            <a:ext cx="543620" cy="46513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1908254" y="3311255"/>
                <a:ext cx="1855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kumimoji="0" lang="en-US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Arial" pitchFamily="34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254" y="3311255"/>
                <a:ext cx="185500" cy="215444"/>
              </a:xfrm>
              <a:prstGeom prst="rect">
                <a:avLst/>
              </a:prstGeom>
              <a:blipFill rotWithShape="1">
                <a:blip r:embed="rId30"/>
                <a:stretch>
                  <a:fillRect l="-16667" r="-40000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1251305" y="3123658"/>
                <a:ext cx="1386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𝑟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305" y="3123658"/>
                <a:ext cx="138628" cy="215444"/>
              </a:xfrm>
              <a:prstGeom prst="rect">
                <a:avLst/>
              </a:prstGeom>
              <a:blipFill rotWithShape="1">
                <a:blip r:embed="rId31"/>
                <a:stretch>
                  <a:fillRect l="-13043" r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1081569" y="3425709"/>
            <a:ext cx="616729" cy="391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094566" y="3433788"/>
            <a:ext cx="388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[%]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683325" y="3377352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[deg]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1081569" y="3481403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[deg]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4477" y="4046933"/>
                <a:ext cx="504049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77" y="4046933"/>
                <a:ext cx="504049" cy="317844"/>
              </a:xfrm>
              <a:prstGeom prst="rect">
                <a:avLst/>
              </a:prstGeom>
              <a:blipFill rotWithShape="1">
                <a:blip r:embed="rId32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858611" y="4415603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[deg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], [deg/s]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405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12/06/18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3927" y="2779778"/>
                <a:ext cx="4651530" cy="66845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0.00018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0.00033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3.14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+0.8084</m:t>
                          </m:r>
                          <m:r>
                            <a:rPr lang="en-US" sz="1400" i="1">
                              <a:latin typeface="Cambria Math"/>
                            </a:rPr>
                            <m:t>𝑠</m:t>
                          </m:r>
                          <m:r>
                            <a:rPr lang="en-US" sz="1400" i="1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927" y="2779778"/>
                <a:ext cx="4651530" cy="668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244" y="1696711"/>
                <a:ext cx="1784014" cy="5050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1/0.00033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44" y="1696711"/>
                <a:ext cx="1784014" cy="505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11" y="1719765"/>
                <a:ext cx="559769" cy="4970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3.14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11" y="1719765"/>
                <a:ext cx="559769" cy="4970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9244" y="1789172"/>
                <a:ext cx="857927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0.00018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44" y="1789172"/>
                <a:ext cx="85792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8575" y="1688445"/>
                <a:ext cx="423513" cy="501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75" y="1688445"/>
                <a:ext cx="423513" cy="501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927171" y="1943060"/>
            <a:ext cx="6660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77258" y="1968295"/>
            <a:ext cx="66607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61598" y="1943060"/>
            <a:ext cx="807646" cy="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87334" y="1565876"/>
                <a:ext cx="6349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34" y="1565876"/>
                <a:ext cx="63491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3047" y="1573746"/>
                <a:ext cx="7155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47" y="1573746"/>
                <a:ext cx="71558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7597080" y="1967207"/>
            <a:ext cx="1242120" cy="10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33554" y="1550488"/>
                <a:ext cx="6220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Τ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54" y="1550488"/>
                <a:ext cx="62209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2403" y="1519168"/>
                <a:ext cx="666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03" y="1519168"/>
                <a:ext cx="66697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81313" y="1977243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[deg]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01722" y="195844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59234" y="1967207"/>
                <a:ext cx="5707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34" y="1967207"/>
                <a:ext cx="570734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453638" y="1985542"/>
            <a:ext cx="48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[rad]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32885" y="2022637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[deg]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1009" y="744778"/>
                <a:ext cx="1488484" cy="7147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𝑔𝑑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9" y="744778"/>
                <a:ext cx="1488484" cy="714747"/>
              </a:xfrm>
              <a:prstGeom prst="rect">
                <a:avLst/>
              </a:prstGeom>
              <a:blipFill rotWithShape="1">
                <a:blip r:embed="rId12"/>
                <a:stretch>
                  <a:fillRect b="-2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02277" y="1276724"/>
                <a:ext cx="958211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𝑁𝑚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%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277" y="1276724"/>
                <a:ext cx="958211" cy="501419"/>
              </a:xfrm>
              <a:prstGeom prst="rect">
                <a:avLst/>
              </a:prstGeom>
              <a:blipFill rotWithShape="1"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051905" y="1916713"/>
            <a:ext cx="66607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37763" y="611538"/>
            <a:ext cx="4898229" cy="2057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6934" y="744778"/>
                <a:ext cx="113761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0.00018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0.00033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=0.545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934" y="744778"/>
                <a:ext cx="1137619" cy="38145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28180" y="2218322"/>
                <a:ext cx="2193229" cy="31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000" b="0" i="1" smtClean="0">
                            <a:latin typeface="Cambria Math"/>
                          </a:rPr>
                          <m:t>0.00018</m:t>
                        </m:r>
                      </m:num>
                      <m:den>
                        <m:r>
                          <a:rPr lang="en-US" sz="1000" b="0" i="1" smtClean="0">
                            <a:latin typeface="Cambria Math"/>
                          </a:rPr>
                          <m:t>0.00033</m:t>
                        </m:r>
                      </m:den>
                    </m:f>
                    <m:r>
                      <a:rPr lang="en-US" sz="10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1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000" b="0" i="1" smtClean="0">
                            <a:latin typeface="Cambria Math"/>
                          </a:rPr>
                          <m:t>180</m:t>
                        </m:r>
                      </m:num>
                      <m:den>
                        <m:r>
                          <a:rPr lang="en-US" sz="1000" b="0" i="1" smtClean="0">
                            <a:latin typeface="Cambria Math"/>
                          </a:rPr>
                          <m:t>3.14</m:t>
                        </m:r>
                      </m:den>
                    </m:f>
                    <m:r>
                      <a:rPr lang="en-US" sz="1000" b="0" i="1" smtClean="0">
                        <a:latin typeface="Cambria Math"/>
                      </a:rPr>
                      <m:t>=0.545</m:t>
                    </m:r>
                    <m:r>
                      <a:rPr lang="en-US" sz="1000" b="0" i="1" smtClean="0">
                        <a:latin typeface="Cambria Math"/>
                        <a:ea typeface="Cambria Math"/>
                      </a:rPr>
                      <m:t>×57.2=31.2</m:t>
                    </m:r>
                  </m:oMath>
                </a14:m>
                <a:r>
                  <a:rPr lang="en-US" sz="1000" dirty="0" smtClean="0"/>
                  <a:t>4</a:t>
                </a:r>
                <a:endParaRPr lang="en-US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80" y="2218322"/>
                <a:ext cx="2193229" cy="3109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09403" y="4651755"/>
            <a:ext cx="6338564" cy="1989681"/>
            <a:chOff x="1081569" y="2810031"/>
            <a:chExt cx="6338564" cy="1989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4312752" y="4226276"/>
                  <a:ext cx="2330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2752" y="4226276"/>
                  <a:ext cx="233013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3684" r="-18421" b="-86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4103202" y="4132207"/>
              <a:ext cx="681037" cy="46513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H="1">
              <a:off x="2920514" y="4364777"/>
              <a:ext cx="1182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5450989" y="3391639"/>
              <a:ext cx="0" cy="1017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H="1">
              <a:off x="4806462" y="4387795"/>
              <a:ext cx="6445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3728552" y="3242414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3744427" y="3093189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4103202" y="3361477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4701689" y="3347189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623777" y="3121764"/>
              <a:ext cx="1482725" cy="5699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6120948" y="3093189"/>
              <a:ext cx="554038" cy="584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06502" y="3391639"/>
              <a:ext cx="10144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6677925" y="3381843"/>
              <a:ext cx="5980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22"/>
                <p:cNvSpPr>
                  <a:spLocks noChangeArrowheads="1"/>
                </p:cNvSpPr>
                <p:nvPr/>
              </p:nvSpPr>
              <p:spPr bwMode="auto">
                <a:xfrm>
                  <a:off x="6843062" y="3097164"/>
                  <a:ext cx="15376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𝑦</m:t>
                        </m:r>
                      </m:oMath>
                    </m:oMathPara>
                  </a14:m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43062" y="3097164"/>
                  <a:ext cx="153760" cy="21544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8000" r="-20000" b="-2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23"/>
                <p:cNvSpPr>
                  <a:spLocks noChangeArrowheads="1"/>
                </p:cNvSpPr>
                <p:nvPr/>
              </p:nvSpPr>
              <p:spPr bwMode="auto">
                <a:xfrm>
                  <a:off x="5272199" y="3121764"/>
                  <a:ext cx="15132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2199" y="3121764"/>
                  <a:ext cx="151323" cy="21544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2000" r="-8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3085613" y="3421802"/>
              <a:ext cx="5158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4735" y="3127548"/>
                  <a:ext cx="15683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𝑢</m:t>
                        </m:r>
                      </m:oMath>
                    </m:oMathPara>
                  </a14:m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4735" y="3127548"/>
                  <a:ext cx="156838" cy="21544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1538" r="-1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/>
            <p:cNvGrpSpPr/>
            <p:nvPr/>
          </p:nvGrpSpPr>
          <p:grpSpPr>
            <a:xfrm>
              <a:off x="6225723" y="3236457"/>
              <a:ext cx="344488" cy="358775"/>
              <a:chOff x="5825639" y="3256702"/>
              <a:chExt cx="344488" cy="358775"/>
            </a:xfrm>
          </p:grpSpPr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5825639" y="3256702"/>
                <a:ext cx="195263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5960577" y="3331314"/>
                <a:ext cx="2095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2920514" y="3526577"/>
              <a:ext cx="0" cy="8612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86370" y="3279720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26"/>
                <p:cNvSpPr>
                  <a:spLocks noChangeArrowheads="1"/>
                </p:cNvSpPr>
                <p:nvPr/>
              </p:nvSpPr>
              <p:spPr bwMode="auto">
                <a:xfrm>
                  <a:off x="2423899" y="3119162"/>
                  <a:ext cx="28405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</m:acc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3899" y="3119162"/>
                  <a:ext cx="284052" cy="21544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0638" r="-23404" b="-57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Line 24"/>
            <p:cNvSpPr>
              <a:spLocks noChangeShapeType="1"/>
            </p:cNvSpPr>
            <p:nvPr/>
          </p:nvSpPr>
          <p:spPr bwMode="auto">
            <a:xfrm>
              <a:off x="2272813" y="3421801"/>
              <a:ext cx="496257" cy="78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98073" y="2810031"/>
                  <a:ext cx="1322477" cy="38715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50.39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b="0" i="1" smtClean="0">
                                <a:latin typeface="Cambria Math"/>
                              </a:rPr>
                              <m:t>+0.8084</m:t>
                            </m:r>
                            <m:r>
                              <a:rPr lang="en-US" sz="1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000" b="0" i="1" smtClean="0">
                                <a:latin typeface="Cambria Math"/>
                              </a:rPr>
                              <m:t>+44.4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073" y="2810031"/>
                  <a:ext cx="1322477" cy="38715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511314" y="2874478"/>
                  <a:ext cx="522322" cy="27699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314" y="2874478"/>
                  <a:ext cx="522322" cy="27699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35717" y="3784049"/>
                  <a:ext cx="148441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In our state space representation, made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  <m:t>𝑜𝑙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/>
                                    <a:cs typeface="Arial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, so should have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 in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717" y="3784049"/>
                  <a:ext cx="1484416" cy="1015663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602" b="-3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2623541" y="350183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68989" y="33471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1729194" y="3206557"/>
              <a:ext cx="543620" cy="46513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26"/>
                <p:cNvSpPr>
                  <a:spLocks noChangeArrowheads="1"/>
                </p:cNvSpPr>
                <p:nvPr/>
              </p:nvSpPr>
              <p:spPr bwMode="auto">
                <a:xfrm>
                  <a:off x="1908254" y="3311255"/>
                  <a:ext cx="1855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8254" y="3311255"/>
                  <a:ext cx="185500" cy="215444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6129" r="-35484" b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6"/>
                <p:cNvSpPr>
                  <a:spLocks noChangeArrowheads="1"/>
                </p:cNvSpPr>
                <p:nvPr/>
              </p:nvSpPr>
              <p:spPr bwMode="auto">
                <a:xfrm>
                  <a:off x="1251305" y="3123658"/>
                  <a:ext cx="13862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1305" y="3123658"/>
                  <a:ext cx="138628" cy="21544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18182" r="-136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1081569" y="3425709"/>
              <a:ext cx="616729" cy="39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94566" y="3433788"/>
              <a:ext cx="5068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83325" y="3377352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[deg]</a:t>
              </a:r>
              <a:endParaRPr lang="en-US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81569" y="3481403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[deg]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854477" y="4046933"/>
                  <a:ext cx="504049" cy="317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4477" y="4046933"/>
                  <a:ext cx="504049" cy="317844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/>
            <p:cNvSpPr/>
            <p:nvPr/>
          </p:nvSpPr>
          <p:spPr>
            <a:xfrm>
              <a:off x="4858611" y="4415603"/>
              <a:ext cx="10743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[deg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], [deg/s]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29482" y="1527434"/>
                <a:ext cx="666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2" y="1527434"/>
                <a:ext cx="666977" cy="33855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545162" y="442978"/>
            <a:ext cx="6523699" cy="308512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17978" y="3657600"/>
                <a:ext cx="6206821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31.24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31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50.39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+0.8084</m:t>
                          </m:r>
                          <m:r>
                            <a:rPr lang="en-US" sz="1400" i="1">
                              <a:latin typeface="Cambria Math"/>
                            </a:rPr>
                            <m:t>𝑠</m:t>
                          </m:r>
                          <m:r>
                            <a:rPr lang="en-US" sz="1400" i="1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78" y="3657600"/>
                <a:ext cx="6206821" cy="54091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0090" y="2438724"/>
                <a:ext cx="1232542" cy="201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Note to self: </a:t>
                </a:r>
                <a:r>
                  <a:rPr lang="en-US" sz="1200" dirty="0" smtClean="0"/>
                  <a:t>given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200" dirty="0" smtClean="0"/>
                  <a:t>already, do we have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1200" dirty="0" smtClean="0"/>
                  <a:t>?</a:t>
                </a:r>
              </a:p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Answer: </a:t>
                </a:r>
                <a:r>
                  <a:rPr lang="en-US" sz="1200" dirty="0" smtClean="0"/>
                  <a:t>Yes, I believe so;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200" dirty="0" smtClean="0"/>
                  <a:t> converts motor % to torque.</a:t>
                </a:r>
                <a:endParaRPr lang="en-US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0" y="2438724"/>
                <a:ext cx="1232542" cy="2019014"/>
              </a:xfrm>
              <a:prstGeom prst="rect">
                <a:avLst/>
              </a:prstGeom>
              <a:blipFill rotWithShape="1">
                <a:blip r:embed="rId29"/>
                <a:stretch>
                  <a:fillRect l="-495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45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" y="3722619"/>
            <a:ext cx="3612415" cy="310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5444" y="79280"/>
                <a:ext cx="3476786" cy="493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−44.4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−0.8084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50.39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4" y="79280"/>
                <a:ext cx="3476786" cy="4930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8479" y="736953"/>
                <a:ext cx="4494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79" y="736953"/>
                <a:ext cx="44948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74601" y="736952"/>
                <a:ext cx="468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01" y="736952"/>
                <a:ext cx="46865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1829635" y="-227256"/>
            <a:ext cx="175818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263458" y="322637"/>
            <a:ext cx="62478" cy="5903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3449" y="121814"/>
                <a:ext cx="1845056" cy="451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449" y="121814"/>
                <a:ext cx="1845056" cy="4510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5613656" y="395471"/>
            <a:ext cx="124957" cy="479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9264" y="697792"/>
                <a:ext cx="481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64" y="697792"/>
                <a:ext cx="4810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5400000">
            <a:off x="6556731" y="450938"/>
            <a:ext cx="124958" cy="342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0148" y="705302"/>
                <a:ext cx="418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148" y="705302"/>
                <a:ext cx="41851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17662" y="19180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753" y="1073651"/>
                <a:ext cx="45262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d>
                      <m:dPr>
                        <m:ctrlPr>
                          <a:rPr lang="en-US" sz="14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det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𝑠𝐼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" y="1073651"/>
                <a:ext cx="4526239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69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611" y="1489385"/>
                <a:ext cx="4747390" cy="4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−44.4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−0.8084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50.39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1" y="1489385"/>
                <a:ext cx="4747390" cy="451662"/>
              </a:xfrm>
              <a:prstGeom prst="rect">
                <a:avLst/>
              </a:prstGeom>
              <a:blipFill rotWithShape="1"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6310" y="1429336"/>
                <a:ext cx="420769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44.4+50.39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+0.8084+50.39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10" y="1429336"/>
                <a:ext cx="4207690" cy="5717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8593" y="2005364"/>
                <a:ext cx="432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0.8084+50.39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+(44.4+50.39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93" y="2005364"/>
                <a:ext cx="4321632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212995" y="194380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(1)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5053" y="2313141"/>
                <a:ext cx="639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If desire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Arial" pitchFamily="34" charset="0"/>
                      </a:rPr>
                      <m:t>𝜁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≐0.707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  <a:cs typeface="Arial" pitchFamily="34" charset="0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5 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sec then can show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1,2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cs typeface="Arial" pitchFamily="34" charset="0"/>
                      </a:rPr>
                      <m:t>=−0.799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±0.799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3" y="2313141"/>
                <a:ext cx="639373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9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45823" y="2664743"/>
                <a:ext cx="4244303" cy="327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/>
                            </a:rPr>
                            <m:t>desired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+1.598</m:t>
                      </m:r>
                      <m:r>
                        <a:rPr lang="en-US" sz="1400" b="0" i="1" smtClean="0">
                          <a:latin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+1.276≐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23" y="2664743"/>
                <a:ext cx="4244303" cy="327397"/>
              </a:xfrm>
              <a:prstGeom prst="rect">
                <a:avLst/>
              </a:prstGeom>
              <a:blipFill rotWithShape="1">
                <a:blip r:embed="rId1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42718" y="266474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(2)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698" y="2992140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Equating (1) and (2) yields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9186" y="3181455"/>
                <a:ext cx="2258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0.8084+50.39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≡1.598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186" y="3181455"/>
                <a:ext cx="2258375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51127" y="3442957"/>
                <a:ext cx="2055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44.4+50.39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≡1.276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27" y="3442957"/>
                <a:ext cx="2055434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189216" y="3104715"/>
            <a:ext cx="1142108" cy="644843"/>
            <a:chOff x="5808741" y="4343400"/>
            <a:chExt cx="1142108" cy="644843"/>
          </a:xfrm>
        </p:grpSpPr>
        <p:sp>
          <p:nvSpPr>
            <p:cNvPr id="25" name="Rectangle 24"/>
            <p:cNvSpPr/>
            <p:nvPr/>
          </p:nvSpPr>
          <p:spPr>
            <a:xfrm>
              <a:off x="5808741" y="4343400"/>
              <a:ext cx="1142108" cy="64484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808741" y="4343400"/>
                  <a:ext cx="11190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=0.01</m:t>
                      </m:r>
                    </m:oMath>
                  </a14:m>
                  <a:r>
                    <a:rPr lang="en-US" sz="1400" dirty="0" smtClean="0"/>
                    <a:t>57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343400"/>
                  <a:ext cx="1119024" cy="30777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1961" r="-1087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808741" y="4680466"/>
                  <a:ext cx="11421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=−0.</m:t>
                      </m:r>
                    </m:oMath>
                  </a14:m>
                  <a:r>
                    <a:rPr lang="en-US" sz="1400" dirty="0" smtClean="0"/>
                    <a:t>856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680466"/>
                  <a:ext cx="1142108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2000" r="-106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096000" y="4270177"/>
                <a:ext cx="27361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𝑜𝑙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𝑜𝑙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𝑜𝑙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𝑜𝑙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70177"/>
                <a:ext cx="2736198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99713" y="4645223"/>
                <a:ext cx="1072666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=0.02</m:t>
                    </m:r>
                  </m:oMath>
                </a14:m>
                <a:r>
                  <a:rPr lang="en-US" sz="1400" dirty="0" smtClean="0"/>
                  <a:t>53</a:t>
                </a:r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713" y="4645223"/>
                <a:ext cx="1072666" cy="307777"/>
              </a:xfrm>
              <a:prstGeom prst="rect">
                <a:avLst/>
              </a:prstGeom>
              <a:blipFill rotWithShape="1">
                <a:blip r:embed="rId20"/>
                <a:stretch>
                  <a:fillRect r="-562" b="-169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377085" y="6550223"/>
            <a:ext cx="5902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USB…\labview-XX-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MatlabSystemId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\legoDcpPolePlacementGains1_3.m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90" y="3962400"/>
            <a:ext cx="2086142" cy="244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9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8655"/>
            <a:ext cx="3949156" cy="33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7eeb3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473"/>
            <a:ext cx="474525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68" y="3695700"/>
            <a:ext cx="511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USB…\labview-XX-</a:t>
            </a:r>
            <a:r>
              <a:rPr lang="en-US" sz="1200" dirty="0" err="1" smtClean="0"/>
              <a:t>MatlabSystemId</a:t>
            </a:r>
            <a:r>
              <a:rPr lang="en-US" sz="1200" dirty="0" smtClean="0"/>
              <a:t>\legoDcpPolePlacementFittedModel1_1a.slx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224" y="4915288"/>
                <a:ext cx="4810997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2: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Near steady-state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400" b="0" i="1" smtClean="0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=35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4" y="4915288"/>
                <a:ext cx="4810997" cy="317844"/>
              </a:xfrm>
              <a:prstGeom prst="rect">
                <a:avLst/>
              </a:prstGeom>
              <a:blipFill rotWithShape="1">
                <a:blip r:embed="rId4"/>
                <a:stretch>
                  <a:fillRect l="-38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021" y="4141020"/>
                <a:ext cx="3719352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1: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On start up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1" y="4141020"/>
                <a:ext cx="3719352" cy="317844"/>
              </a:xfrm>
              <a:prstGeom prst="rect">
                <a:avLst/>
              </a:prstGeom>
              <a:blipFill rotWithShape="1">
                <a:blip r:embed="rId5"/>
                <a:stretch>
                  <a:fillRect l="-49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606" y="4498064"/>
                <a:ext cx="6080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⋅0+0.0157⋅0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=0.0253∗35=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𝟖𝟖𝟔</m:t>
                    </m:r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6" y="4498064"/>
                <a:ext cx="608070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988" y="5677288"/>
                <a:ext cx="6623993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3: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Ramping towards desired angle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  <a:ea typeface="Cambria Math"/>
                      </a:rPr>
                      <m:t>something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8" y="5677288"/>
                <a:ext cx="6623993" cy="317844"/>
              </a:xfrm>
              <a:prstGeom prst="rect">
                <a:avLst/>
              </a:prstGeom>
              <a:blipFill rotWithShape="1">
                <a:blip r:embed="rId7"/>
                <a:stretch>
                  <a:fillRect l="-18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154" y="5296288"/>
                <a:ext cx="67855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⋅35+0.0157⋅0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=0.886 −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−29.96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𝟑𝟎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𝟖𝟓</m:t>
                    </m:r>
                  </m:oMath>
                </a14:m>
                <a:r>
                  <a:rPr lang="en-US" sz="1400" dirty="0" smtClean="0">
                    <a:solidFill>
                      <a:schemeClr val="accent1"/>
                    </a:solidFill>
                  </a:rPr>
                  <a:t>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54" y="5296288"/>
                <a:ext cx="678557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224" y="6022025"/>
                <a:ext cx="8870249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⋅20+0.0157⋅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=0.886−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−17.2+0.0157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18.01+0.0157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𝟎𝟏</m:t>
                    </m:r>
                  </m:oMath>
                </a14:m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4" y="6022025"/>
                <a:ext cx="8870249" cy="3345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17294" y="4498064"/>
            <a:ext cx="279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very little motor power [%]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3981" y="5296287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should be around 50%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5737" y="6356604"/>
            <a:ext cx="2174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18.01% seems 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109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730" y="914400"/>
                <a:ext cx="4810997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2: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Near steady-state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400" b="0" i="1" smtClean="0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=35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0" y="914400"/>
                <a:ext cx="4810997" cy="317844"/>
              </a:xfrm>
              <a:prstGeom prst="rect">
                <a:avLst/>
              </a:prstGeom>
              <a:blipFill rotWithShape="1">
                <a:blip r:embed="rId2"/>
                <a:stretch>
                  <a:fillRect l="-25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527" y="140132"/>
                <a:ext cx="3719352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1: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On start up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7" y="140132"/>
                <a:ext cx="3719352" cy="317844"/>
              </a:xfrm>
              <a:prstGeom prst="rect">
                <a:avLst/>
              </a:prstGeom>
              <a:blipFill rotWithShape="1">
                <a:blip r:embed="rId3"/>
                <a:stretch>
                  <a:fillRect l="-49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112" y="497176"/>
                <a:ext cx="6080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⋅0+0.0157⋅0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=0.0253∗35=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𝟖𝟖𝟔</m:t>
                    </m:r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" y="497176"/>
                <a:ext cx="6080704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494" y="1676400"/>
                <a:ext cx="6623993" cy="31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Case 3: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Ramping towards desired angle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1400" i="1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  <a:ea typeface="Cambria Math"/>
                      </a:rPr>
                      <m:t>something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4" y="1676400"/>
                <a:ext cx="6623993" cy="317844"/>
              </a:xfrm>
              <a:prstGeom prst="rect">
                <a:avLst/>
              </a:prstGeom>
              <a:blipFill rotWithShape="1">
                <a:blip r:embed="rId5"/>
                <a:stretch>
                  <a:fillRect l="-27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2660" y="1295400"/>
                <a:ext cx="67855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⋅35+0.0157⋅0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=0.886 −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−29.96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𝟑𝟎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𝟖𝟓</m:t>
                    </m:r>
                  </m:oMath>
                </a14:m>
                <a:r>
                  <a:rPr lang="en-US" sz="1400" dirty="0" smtClean="0">
                    <a:solidFill>
                      <a:schemeClr val="accent1"/>
                    </a:solidFill>
                  </a:rPr>
                  <a:t>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60" y="1295400"/>
                <a:ext cx="678557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2730" y="2021137"/>
                <a:ext cx="8870249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𝑢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𝐾𝑥</m:t>
                    </m:r>
                    <m:r>
                      <a:rPr lang="en-US" sz="1400" b="0" i="1" smtClean="0">
                        <a:latin typeface="Cambria Math"/>
                      </a:rPr>
                      <m:t>=0.0253</m:t>
                    </m:r>
                    <m:r>
                      <a:rPr lang="en-US" sz="1400" b="0" i="1" smtClean="0">
                        <a:latin typeface="Cambria Math"/>
                      </a:rPr>
                      <m:t>𝑟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−0.856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⋅20+0.0157⋅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=0.886−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−17.2+0.0157</m:t>
                        </m:r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18.01+0.0157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𝟎𝟏</m:t>
                    </m:r>
                  </m:oMath>
                </a14:m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0" y="2021137"/>
                <a:ext cx="8870249" cy="334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00800" y="497176"/>
            <a:ext cx="279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very little motor power [%]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67487" y="1295399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should be around 50%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69243" y="2355716"/>
            <a:ext cx="2174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Strange: 18.01% seems 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432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9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Damped Compound Pendulum Equations of Motion</a:t>
            </a:r>
          </a:p>
        </p:txBody>
      </p:sp>
      <p:pic>
        <p:nvPicPr>
          <p:cNvPr id="4099" name="Picture 3" descr="N:\mem351\figures\simplePlankFbd01090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16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4495800" y="990600"/>
            <a:ext cx="3200400" cy="990600"/>
            <a:chOff x="2832" y="624"/>
            <a:chExt cx="2016" cy="624"/>
          </a:xfrm>
        </p:grpSpPr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832" y="624"/>
              <a:ext cx="201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2953" y="680"/>
            <a:ext cx="1726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" name="Equation" r:id="rId4" imgW="1333440" imgH="393480" progId="Equation.3">
                    <p:embed/>
                  </p:oleObj>
                </mc:Choice>
                <mc:Fallback>
                  <p:oleObj name="Equation" r:id="rId4" imgW="1333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680"/>
                          <a:ext cx="1726" cy="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1485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4267200" y="2819400"/>
            <a:ext cx="4495800" cy="2438400"/>
            <a:chOff x="2736" y="1344"/>
            <a:chExt cx="2832" cy="1536"/>
          </a:xfrm>
        </p:grpSpPr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736" y="1344"/>
              <a:ext cx="283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0" name="Group 44"/>
            <p:cNvGrpSpPr>
              <a:grpSpLocks/>
            </p:cNvGrpSpPr>
            <p:nvPr/>
          </p:nvGrpSpPr>
          <p:grpSpPr bwMode="auto">
            <a:xfrm>
              <a:off x="2784" y="1440"/>
              <a:ext cx="2688" cy="1342"/>
              <a:chOff x="2784" y="1440"/>
              <a:chExt cx="2688" cy="1342"/>
            </a:xfrm>
          </p:grpSpPr>
          <p:sp>
            <p:nvSpPr>
              <p:cNvPr id="4108" name="Rectangle 12"/>
              <p:cNvSpPr>
                <a:spLocks noChangeArrowheads="1" noTextEdit="1"/>
              </p:cNvSpPr>
              <p:nvPr/>
            </p:nvSpPr>
            <p:spPr bwMode="auto">
              <a:xfrm>
                <a:off x="3024" y="1680"/>
                <a:ext cx="3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28" name="Group 32"/>
              <p:cNvGrpSpPr>
                <a:grpSpLocks/>
              </p:cNvGrpSpPr>
              <p:nvPr/>
            </p:nvGrpSpPr>
            <p:grpSpPr bwMode="auto">
              <a:xfrm>
                <a:off x="2832" y="1440"/>
                <a:ext cx="1440" cy="240"/>
                <a:chOff x="2832" y="1440"/>
                <a:chExt cx="1440" cy="240"/>
              </a:xfrm>
            </p:grpSpPr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2832" y="1440"/>
                <a:ext cx="183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5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440"/>
                              <a:ext cx="183" cy="20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168" y="1440"/>
                  <a:ext cx="1104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Bar length [m]</a:t>
                  </a:r>
                  <a:endParaRPr lang="en-US" sz="1800"/>
                </a:p>
              </p:txBody>
            </p:sp>
          </p:grpSp>
          <p:sp>
            <p:nvSpPr>
              <p:cNvPr id="4112" name="Rectangle 16"/>
              <p:cNvSpPr>
                <a:spLocks noChangeArrowheads="1" noTextEdit="1"/>
              </p:cNvSpPr>
              <p:nvPr/>
            </p:nvSpPr>
            <p:spPr bwMode="auto">
              <a:xfrm>
                <a:off x="3024" y="2009"/>
                <a:ext cx="31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/>
            </p:nvGrpSpPr>
            <p:grpSpPr bwMode="auto">
              <a:xfrm>
                <a:off x="2832" y="1680"/>
                <a:ext cx="2064" cy="247"/>
                <a:chOff x="2832" y="1680"/>
                <a:chExt cx="2064" cy="247"/>
              </a:xfrm>
            </p:grpSpPr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2832" y="1680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6" name="Equation" r:id="rId8" imgW="139579" imgH="177646" progId="Equation.3">
                        <p:embed/>
                      </p:oleObj>
                    </mc:Choice>
                    <mc:Fallback>
                      <p:oleObj name="Equation" r:id="rId8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680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728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Pivot to CG distance [m]</a:t>
                  </a:r>
                  <a:endParaRPr lang="en-US" sz="1800"/>
                </a:p>
              </p:txBody>
            </p:sp>
          </p:grpSp>
          <p:grpSp>
            <p:nvGrpSpPr>
              <p:cNvPr id="4130" name="Group 34"/>
              <p:cNvGrpSpPr>
                <a:grpSpLocks/>
              </p:cNvGrpSpPr>
              <p:nvPr/>
            </p:nvGrpSpPr>
            <p:grpSpPr bwMode="auto">
              <a:xfrm>
                <a:off x="2784" y="1872"/>
                <a:ext cx="1968" cy="336"/>
                <a:chOff x="2784" y="2016"/>
                <a:chExt cx="1968" cy="336"/>
              </a:xfrm>
            </p:grpSpPr>
            <p:graphicFrame>
              <p:nvGraphicFramePr>
                <p:cNvPr id="4103" name="Object 7"/>
                <p:cNvGraphicFramePr>
                  <a:graphicFrameLocks noChangeAspect="1"/>
                </p:cNvGraphicFramePr>
                <p:nvPr/>
              </p:nvGraphicFramePr>
              <p:xfrm>
                <a:off x="2784" y="2016"/>
                <a:ext cx="336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7" name="Equation" r:id="rId10" imgW="215619" imgH="215619" progId="Equation.3">
                        <p:embed/>
                      </p:oleObj>
                    </mc:Choice>
                    <mc:Fallback>
                      <p:oleObj name="Equation" r:id="rId10" imgW="21561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2016"/>
                              <a:ext cx="336" cy="3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2064"/>
                  <a:ext cx="1584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Mass of pendulum [kg]</a:t>
                  </a:r>
                  <a:endParaRPr lang="en-US" sz="1800"/>
                </a:p>
              </p:txBody>
            </p:sp>
          </p:grpSp>
          <p:grpSp>
            <p:nvGrpSpPr>
              <p:cNvPr id="4138" name="Group 42"/>
              <p:cNvGrpSpPr>
                <a:grpSpLocks/>
              </p:cNvGrpSpPr>
              <p:nvPr/>
            </p:nvGrpSpPr>
            <p:grpSpPr bwMode="auto">
              <a:xfrm>
                <a:off x="2832" y="2208"/>
                <a:ext cx="2052" cy="267"/>
                <a:chOff x="2832" y="2208"/>
                <a:chExt cx="2052" cy="267"/>
              </a:xfrm>
            </p:grpSpPr>
            <p:graphicFrame>
              <p:nvGraphicFramePr>
                <p:cNvPr id="4121" name="Object 25"/>
                <p:cNvGraphicFramePr>
                  <a:graphicFrameLocks noChangeAspect="1"/>
                </p:cNvGraphicFramePr>
                <p:nvPr/>
              </p:nvGraphicFramePr>
              <p:xfrm>
                <a:off x="2832" y="2208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8" name="Equation" r:id="rId12" imgW="139579" imgH="177646" progId="Equation.3">
                        <p:embed/>
                      </p:oleObj>
                    </mc:Choice>
                    <mc:Fallback>
                      <p:oleObj name="Equation" r:id="rId12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208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8" y="2208"/>
                  <a:ext cx="1248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Moment of Inertia </a:t>
                  </a:r>
                  <a:endParaRPr lang="en-US" sz="1800"/>
                </a:p>
              </p:txBody>
            </p:sp>
            <p:graphicFrame>
              <p:nvGraphicFramePr>
                <p:cNvPr id="4124" name="Object 28"/>
                <p:cNvGraphicFramePr>
                  <a:graphicFrameLocks noChangeAspect="1"/>
                </p:cNvGraphicFramePr>
                <p:nvPr/>
              </p:nvGraphicFramePr>
              <p:xfrm>
                <a:off x="4368" y="2208"/>
                <a:ext cx="516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9" name="Equation" r:id="rId14" imgW="545760" imgH="228600" progId="Equation.3">
                        <p:embed/>
                      </p:oleObj>
                    </mc:Choice>
                    <mc:Fallback>
                      <p:oleObj name="Equation" r:id="rId14" imgW="5457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8" y="2208"/>
                              <a:ext cx="516" cy="2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37" name="Group 41"/>
              <p:cNvGrpSpPr>
                <a:grpSpLocks/>
              </p:cNvGrpSpPr>
              <p:nvPr/>
            </p:nvGrpSpPr>
            <p:grpSpPr bwMode="auto">
              <a:xfrm>
                <a:off x="2832" y="2400"/>
                <a:ext cx="2640" cy="382"/>
                <a:chOff x="2832" y="2448"/>
                <a:chExt cx="2640" cy="382"/>
              </a:xfrm>
            </p:grpSpPr>
            <p:graphicFrame>
              <p:nvGraphicFramePr>
                <p:cNvPr id="4132" name="Object 36"/>
                <p:cNvGraphicFramePr>
                  <a:graphicFrameLocks noChangeAspect="1"/>
                </p:cNvGraphicFramePr>
                <p:nvPr/>
              </p:nvGraphicFramePr>
              <p:xfrm>
                <a:off x="2832" y="2544"/>
                <a:ext cx="19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0" name="Equation" r:id="rId16" imgW="114201" imgH="139579" progId="Equation.3">
                        <p:embed/>
                      </p:oleObj>
                    </mc:Choice>
                    <mc:Fallback>
                      <p:oleObj name="Equation" r:id="rId16" imgW="114201" imgH="13957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544"/>
                              <a:ext cx="192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8" y="2544"/>
                  <a:ext cx="19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</a:rPr>
                    <a:t>Viscous damping coefficient</a:t>
                  </a:r>
                </a:p>
              </p:txBody>
            </p:sp>
            <p:graphicFrame>
              <p:nvGraphicFramePr>
                <p:cNvPr id="4135" name="Object 39"/>
                <p:cNvGraphicFramePr>
                  <a:graphicFrameLocks noChangeAspect="1"/>
                </p:cNvGraphicFramePr>
                <p:nvPr/>
              </p:nvGraphicFramePr>
              <p:xfrm>
                <a:off x="5040" y="2448"/>
                <a:ext cx="432" cy="3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1" name="Equation" r:id="rId18" imgW="444240" imgH="393480" progId="Equation.3">
                        <p:embed/>
                      </p:oleObj>
                    </mc:Choice>
                    <mc:Fallback>
                      <p:oleObj name="Equation" r:id="rId18" imgW="44424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40" y="2448"/>
                              <a:ext cx="432" cy="3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153400" y="129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(3)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495800" y="21336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Linearized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2</a:t>
            </a:r>
            <a:r>
              <a:rPr lang="en-US" sz="1600" baseline="3000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order differential equation assumes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angles</a:t>
            </a:r>
          </a:p>
        </p:txBody>
      </p:sp>
    </p:spTree>
    <p:extLst>
      <p:ext uri="{BB962C8B-B14F-4D97-AF65-F5344CB8AC3E}">
        <p14:creationId xmlns:p14="http://schemas.microsoft.com/office/powerpoint/2010/main" val="340516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09800"/>
            <a:ext cx="3388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Extra Slides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28368" y="2046955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28181" y="1953849"/>
            <a:ext cx="868363" cy="46513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529618" y="2179274"/>
            <a:ext cx="11826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4169145" y="1541356"/>
            <a:ext cx="0" cy="36143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87265" y="1062396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A, B, C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53531" y="907686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232881" y="936261"/>
            <a:ext cx="1482725" cy="5699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15606" y="1206136"/>
            <a:ext cx="5238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981397" y="88207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6947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792642" y="907686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2529618" y="1341074"/>
            <a:ext cx="0" cy="86121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5474" y="1094217"/>
            <a:ext cx="268288" cy="268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897849" y="936261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18819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4366291" y="1569901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370" y="13082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95392" y="12008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≐0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9" y="2819002"/>
            <a:ext cx="1493467" cy="135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73" y="2864086"/>
            <a:ext cx="4302125" cy="131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166027" y="5954140"/>
            <a:ext cx="8382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12642" y="606814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074675" y="6068144"/>
            <a:ext cx="48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[rad]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809217" y="5964128"/>
            <a:ext cx="88236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0.00018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0.00033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=0.545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97646" y="532158"/>
            <a:ext cx="7455972" cy="2057400"/>
            <a:chOff x="706578" y="576623"/>
            <a:chExt cx="7455972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1/0.00033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0.00018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3610277" y="1908145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60364" y="1933380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14150" y="1908144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280186" y="1933382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Τ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786179" y="1993080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6839" y="198919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%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199276" y="2085781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9098" y="206203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𝑔𝑑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3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706578" y="1913501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520869" y="576623"/>
              <a:ext cx="4898229" cy="2057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293049" y="1530961"/>
              <a:ext cx="697301" cy="8318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93049" y="1450554"/>
              <a:ext cx="621101" cy="88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80019" y="5146596"/>
            <a:ext cx="3690132" cy="1447800"/>
            <a:chOff x="3880019" y="5146596"/>
            <a:chExt cx="3690132" cy="1447800"/>
          </a:xfrm>
        </p:grpSpPr>
        <p:sp>
          <p:nvSpPr>
            <p:cNvPr id="11" name="Rectangle 10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6809649" y="6092047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</a:t>
              </a:r>
              <a:r>
                <a:rPr lang="en-US" sz="1200" dirty="0" err="1" smtClean="0"/>
                <a:t>deg</a:t>
              </a:r>
              <a:r>
                <a:rPr lang="en-US" sz="1200" dirty="0" smtClean="0"/>
                <a:t>]</a:t>
              </a:r>
              <a:endParaRPr lang="en-US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18089" y="19633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DCP Plant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motor power input [%]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gain and derived in nxtLabview-SimulinkTesting-111218a.pdf Equations (5)-(7)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blipFill rotWithShape="1">
                <a:blip r:embed="rId24"/>
                <a:stretch>
                  <a:fillRect l="-439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96201" y="559479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Used this TF initially</a:t>
            </a:r>
          </a:p>
        </p:txBody>
      </p:sp>
    </p:spTree>
    <p:extLst>
      <p:ext uri="{BB962C8B-B14F-4D97-AF65-F5344CB8AC3E}">
        <p14:creationId xmlns:p14="http://schemas.microsoft.com/office/powerpoint/2010/main" val="18379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03" y="30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11/26/18: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Suspecting that poor model caused Labview PP to fail, Matlab System ID toolbox was used</a:t>
            </a:r>
          </a:p>
        </p:txBody>
      </p:sp>
      <p:pic>
        <p:nvPicPr>
          <p:cNvPr id="1029" name="Picture 5" descr="C:\Users\PAULOH~1\AppData\Local\Temp\SNAGHTML2cbb24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7" y="1159164"/>
            <a:ext cx="2876202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OH~1\AppData\Local\Temp\SNAGHTML2cbc9f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9" y="1159164"/>
            <a:ext cx="2406958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4459" y="2911764"/>
            <a:ext cx="20697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Blue: Simulated step response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Red: Experimental step response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31.27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1831" y="4771943"/>
            <a:ext cx="1277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Matlab System ID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8591" y="4801134"/>
            <a:ext cx="1286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Hand calculations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−0.4042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±6.6511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45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−0.2425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±7.3417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2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=0.061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blipFill rotWithShape="1"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=0.033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0.061=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𝟎𝟔𝟏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0.033=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𝟎𝟑𝟑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0.059+53.9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53.96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𝟑𝟒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0.1634+44.23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44.40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𝟔𝟔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57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96217"/>
              </p:ext>
            </p:extLst>
          </p:nvPr>
        </p:nvGraphicFramePr>
        <p:xfrm>
          <a:off x="1970088" y="2390775"/>
          <a:ext cx="5368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3" imgW="2717640" imgH="253800" progId="Equation.3">
                  <p:embed/>
                </p:oleObj>
              </mc:Choice>
              <mc:Fallback>
                <p:oleObj name="Equation" r:id="rId3" imgW="271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390775"/>
                        <a:ext cx="53689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3647" y="123236"/>
            <a:ext cx="235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Pole Placement Design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3124200"/>
            <a:ext cx="489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fitted TF, derived state-space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−44.4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−0.8084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30.35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 rot="5400000">
            <a:off x="4048066" y="3663536"/>
            <a:ext cx="175816" cy="1836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5400000">
            <a:off x="6131477" y="4159822"/>
            <a:ext cx="124956" cy="7927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/>
          <p:cNvSpPr/>
          <p:nvPr/>
        </p:nvSpPr>
        <p:spPr>
          <a:xfrm rot="5400000">
            <a:off x="4075848" y="5259408"/>
            <a:ext cx="124956" cy="605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Brace 44"/>
          <p:cNvSpPr/>
          <p:nvPr/>
        </p:nvSpPr>
        <p:spPr>
          <a:xfrm rot="5400000">
            <a:off x="5265564" y="5357397"/>
            <a:ext cx="124958" cy="4099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90879" y="632618"/>
            <a:ext cx="6916359" cy="1608933"/>
            <a:chOff x="190879" y="632618"/>
            <a:chExt cx="6916359" cy="1608933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3965575" y="1882775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802063" y="1776413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2603500" y="2001838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133975" y="1042988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4745038" y="2046288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684713" y="2032000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411538" y="879475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27413" y="730250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786188" y="99853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384675" y="984250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6763" y="758825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508625" y="893763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373688" y="758825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789488" y="1028700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99075" y="99853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927725" y="1028700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421438" y="998538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630988" y="879475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029200" y="74453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7686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217863" y="1028700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917825" y="63261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643563" y="968375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603500" y="1163638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69356" y="916781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795689" y="686593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9558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27" name="Equation" r:id="rId14" imgW="685800" imgH="177480" progId="Equation.3">
                        <p:embed/>
                      </p:oleObj>
                    </mc:Choice>
                    <mc:Fallback>
                      <p:oleObj name="Equation" r:id="rId14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7" name="Equation" r:id="rId16" imgW="685800" imgH="177480" progId="Equation.3">
                        <p:embed/>
                      </p:oleObj>
                    </mc:Choice>
                    <mc:Fallback>
                      <p:oleObj name="Equation" r:id="rId16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𝐾𝑥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det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4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−44.4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−0.8084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30.35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44.4+30.35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+0.8084+30.35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0.8084+30.35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If desire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𝜁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≐0.707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5 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sec then can show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=−0.799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±0.799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blipFill rotWithShape="1">
                <a:blip r:embed="rId6"/>
                <a:stretch>
                  <a:fillRect l="-597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desired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+1.598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+1.276≐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blipFill rotWithShape="1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19979" y="22457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9979" y="3276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38862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Equating (1) and (2) yields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0.8084+30.35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≡1.598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≡1.276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764714" y="4255532"/>
            <a:ext cx="1417544" cy="926068"/>
            <a:chOff x="5764714" y="4255532"/>
            <a:chExt cx="1417544" cy="926068"/>
          </a:xfrm>
        </p:grpSpPr>
        <p:sp>
          <p:nvSpPr>
            <p:cNvPr id="15" name="Rectangle 14"/>
            <p:cNvSpPr/>
            <p:nvPr/>
          </p:nvSpPr>
          <p:spPr>
            <a:xfrm>
              <a:off x="5764714" y="4255532"/>
              <a:ext cx="1417544" cy="9260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=0.026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=−1.42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give the desired dynamics. This is non-regulator, so need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a:rPr lang="en-US" sz="1200" b="0" i="1" smtClean="0">
                        <a:latin typeface="Cambria Math"/>
                      </a:rPr>
                      <m:t>𝑁</m:t>
                    </m:r>
                    <m:r>
                      <a:rPr lang="en-US" sz="12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200" dirty="0" smtClean="0"/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as steady-state value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55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6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1394" y="3122713"/>
            <a:ext cx="7883418" cy="3735287"/>
            <a:chOff x="386862" y="152400"/>
            <a:chExt cx="7883418" cy="3735287"/>
          </a:xfrm>
        </p:grpSpPr>
        <p:pic>
          <p:nvPicPr>
            <p:cNvPr id="3074" name="Picture 2" descr="C:\Users\PAULOH~1\AppData\Local\Temp\SNAGHTML32c38a5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152400"/>
              <a:ext cx="4355042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9985"/>
              <a:ext cx="3139709" cy="341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3941" y="3579910"/>
              <a:ext cx="372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FILE:   legoDcpPolePlacementFittedModel1_0.slx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27827" y="3577024"/>
              <a:ext cx="3342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Scope output for fitted DCP model with PID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394" y="48128"/>
            <a:ext cx="7019118" cy="2960490"/>
            <a:chOff x="386862" y="3884801"/>
            <a:chExt cx="7019118" cy="296049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3884801"/>
              <a:ext cx="4142107" cy="265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6862" y="6537514"/>
              <a:ext cx="5846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00courses</a:t>
              </a:r>
              <a:r>
                <a:rPr lang="en-US" sz="1400" dirty="0"/>
                <a:t>\...\</a:t>
              </a:r>
              <a:r>
                <a:rPr lang="en-US" sz="1400" dirty="0" smtClean="0"/>
                <a:t>labview-XX-</a:t>
              </a:r>
              <a:r>
                <a:rPr lang="en-US" sz="1400" dirty="0" err="1" smtClean="0"/>
                <a:t>MatlabSystemId</a:t>
              </a:r>
              <a:r>
                <a:rPr lang="en-US" sz="1400" dirty="0" smtClean="0"/>
                <a:t>\legoDcpPolePlacementGains1_0.m</a:t>
              </a:r>
              <a:endParaRPr lang="en-US" sz="1400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964136"/>
              <a:ext cx="237678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693587" y="1066800"/>
            <a:ext cx="22218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Matlab place function yields same result as hand calculation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868" y="2051513"/>
            <a:ext cx="24192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 scale factor calculated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Simulink plot looks good;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=5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1200" dirty="0" smtClean="0"/>
                  <a:t> looks reasonable (i.e. slight overshoot)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8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01444"/>
            <a:ext cx="9067656" cy="3074195"/>
            <a:chOff x="0" y="501444"/>
            <a:chExt cx="9067656" cy="30741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3400"/>
              <a:ext cx="6096000" cy="30422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757" y="501444"/>
              <a:ext cx="5179899" cy="302833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09600" y="132112"/>
            <a:ext cx="818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.\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8 nxtDcpPolePlacement\nxtLabviewDcpPolePlacement2_0c.vi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(11/29/18)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965952">
            <a:off x="5330982" y="2697797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65952">
            <a:off x="4741068" y="2148415"/>
            <a:ext cx="382631" cy="1960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Matlab calculated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This would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Thus for 35 deg, should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=0.0429∗35=1.5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blipFill rotWithShape="1">
                <a:blip r:embed="rId4"/>
                <a:stretch>
                  <a:fillRect l="-571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21110996">
            <a:off x="4463105" y="1618126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Red arrows show the various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operating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Blue arrow shows that using Hi Technic angle sensor’s angular velocity [RPM].  This is multiplied by 6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in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)/(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sec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rev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to yield angular velocity [deg/sec]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blipFill rotWithShape="1">
                <a:blip r:embed="rId5"/>
                <a:stretch>
                  <a:fillRect l="-561" t="-1299" r="-982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 rot="19240364">
            <a:off x="1238011" y="2355335"/>
            <a:ext cx="382631" cy="1960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175" y="51892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Without deadzone, DCP goes past 90 deg.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60%</m:t>
                    </m:r>
                  </m:oMath>
                </a14:m>
                <a:r>
                  <a:rPr lang="en-US" dirty="0" smtClean="0"/>
                  <a:t> deadzone was used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Motor gets 60% power, DCP exponentially oscillates to steady-state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Unclear if VI is doing “control”; results look more like a step response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not much different if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instead of sensor’s RPM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don’t change much at smaller or larger sampling time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479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8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12/01/18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Q1: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?  Is it an angle (in degrees)?  Is it motor power (in %)?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3182" y="9583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Recall, that we have PID: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6781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PID above, the transfer function relates motor power [%] to angle [deg].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an angle.  This angle is used to calculate the error (also in degrees).  We don’t need the</a:t>
                </a: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31</m:t>
                        </m:r>
                      </m:den>
                    </m:f>
                    <m:r>
                      <a:rPr lang="en-US" sz="120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conversion factor; response will just be a bit slower.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So, ultimately, in the above PID,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increases to reduce the error…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42" t="-2538" r="-50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∗ 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3.14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31.22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3294</Words>
  <Application>Microsoft Office PowerPoint</Application>
  <PresentationFormat>On-screen Show (4:3)</PresentationFormat>
  <Paragraphs>335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50</cp:revision>
  <cp:lastPrinted>2018-12-05T22:13:10Z</cp:lastPrinted>
  <dcterms:created xsi:type="dcterms:W3CDTF">2018-11-30T01:32:20Z</dcterms:created>
  <dcterms:modified xsi:type="dcterms:W3CDTF">2018-12-18T23:03:50Z</dcterms:modified>
</cp:coreProperties>
</file>