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7" r:id="rId6"/>
    <p:sldId id="258" r:id="rId7"/>
    <p:sldId id="264" r:id="rId8"/>
    <p:sldId id="265" r:id="rId9"/>
    <p:sldId id="260" r:id="rId10"/>
    <p:sldId id="266" r:id="rId11"/>
    <p:sldId id="269" r:id="rId12"/>
    <p:sldId id="270" r:id="rId13"/>
    <p:sldId id="271" r:id="rId14"/>
    <p:sldId id="259" r:id="rId15"/>
    <p:sldId id="267" r:id="rId16"/>
    <p:sldId id="268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5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4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9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3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3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D8CD-EE76-4E9A-B2DC-ED9CCBB29AA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4A3B-B12F-46FA-8E62-3128448A0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1" Type="http://schemas.openxmlformats.org/officeDocument/2006/relationships/image" Target="../media/image30.png"/><Relationship Id="rId25" Type="http://schemas.openxmlformats.org/officeDocument/2006/relationships/image" Target="../media/image82.png"/><Relationship Id="rId2" Type="http://schemas.openxmlformats.org/officeDocument/2006/relationships/image" Target="../media/image8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3.png"/><Relationship Id="rId23" Type="http://schemas.openxmlformats.org/officeDocument/2006/relationships/image" Target="../media/image32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.png"/><Relationship Id="rId21" Type="http://schemas.openxmlformats.org/officeDocument/2006/relationships/image" Target="../media/image30.png"/><Relationship Id="rId34" Type="http://schemas.openxmlformats.org/officeDocument/2006/relationships/image" Target="../media/image93.png"/><Relationship Id="rId33" Type="http://schemas.openxmlformats.org/officeDocument/2006/relationships/image" Target="../media/image92.png"/><Relationship Id="rId20" Type="http://schemas.openxmlformats.org/officeDocument/2006/relationships/image" Target="../media/image29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4.png"/><Relationship Id="rId32" Type="http://schemas.openxmlformats.org/officeDocument/2006/relationships/image" Target="../media/image91.png"/><Relationship Id="rId23" Type="http://schemas.openxmlformats.org/officeDocument/2006/relationships/image" Target="../media/image32.png"/><Relationship Id="rId28" Type="http://schemas.openxmlformats.org/officeDocument/2006/relationships/image" Target="../media/image88.png"/><Relationship Id="rId31" Type="http://schemas.openxmlformats.org/officeDocument/2006/relationships/image" Target="../media/image90.png"/><Relationship Id="rId22" Type="http://schemas.openxmlformats.org/officeDocument/2006/relationships/image" Target="../media/image31.png"/><Relationship Id="rId27" Type="http://schemas.openxmlformats.org/officeDocument/2006/relationships/image" Target="../media/image87.png"/><Relationship Id="rId30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1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5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2.vml"/><Relationship Id="rId11" Type="http://schemas.openxmlformats.org/officeDocument/2006/relationships/image" Target="../media/image52.png"/><Relationship Id="rId15" Type="http://schemas.openxmlformats.org/officeDocument/2006/relationships/image" Target="../media/image36.wmf"/><Relationship Id="rId10" Type="http://schemas.openxmlformats.org/officeDocument/2006/relationships/image" Target="../media/image51.png"/><Relationship Id="rId4" Type="http://schemas.openxmlformats.org/officeDocument/2006/relationships/image" Target="../media/image35.wmf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4867"/>
            <a:ext cx="831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Pole Placement of LEGO DCP via Simulink and Labview (notes created: </a:t>
            </a:r>
            <a:r>
              <a:rPr lang="en-US" b="1" dirty="0" smtClean="0">
                <a:solidFill>
                  <a:srgbClr val="FF0000"/>
                </a:solidFill>
              </a:rPr>
              <a:t>11/29/18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244" y="533400"/>
                <a:ext cx="857202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Situation: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10/26/18: Hand-derived notes for suitable transfer function and derived PP gain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11/01/18: Started Simulink (XCOS is buggy) PP simulation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11/02/18: Simulink PP simulation working (0.707 damping ratio and 5 sec settling time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11/04/18: Began Labview implementation but failing; suspect poor model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11/26/18: Applied Matlab System ID from 50% motor power step input response data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11/28/18: Began Labview implementation with fitted model; still fails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11/29/18: Used angle sensor’s RPM output rather than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 but still fails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4" y="533400"/>
                <a:ext cx="857202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640" t="-1323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56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64049" y="304800"/>
                <a:ext cx="46037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scope will yield a response of 35 degrees (slowly ramps, with some overshoot).  What ever value the step input is set for and then multiples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will be the steady-state value…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49" y="304800"/>
                <a:ext cx="4603752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1058" t="-2066" r="-1058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6599" y="1782128"/>
                <a:ext cx="4521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Recall,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𝐷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used are the state space representation for the transfer function: 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599" y="1782128"/>
                <a:ext cx="4521202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13" t="-3289" r="-27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981433" y="2858792"/>
            <a:ext cx="3690132" cy="1447800"/>
            <a:chOff x="3880019" y="5146596"/>
            <a:chExt cx="3690132" cy="1447800"/>
          </a:xfrm>
        </p:grpSpPr>
        <p:sp>
          <p:nvSpPr>
            <p:cNvPr id="7" name="Rectangle 6"/>
            <p:cNvSpPr/>
            <p:nvPr/>
          </p:nvSpPr>
          <p:spPr>
            <a:xfrm>
              <a:off x="3880019" y="5146596"/>
              <a:ext cx="3690132" cy="1447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0.00018∗1∗180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0.00033∗3.14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=31.27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31.27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3901001" y="5978043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047616" y="6092048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809649" y="6092047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544191" y="5988031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7818" y="4277738"/>
            <a:ext cx="4525963" cy="1608933"/>
            <a:chOff x="161925" y="4921246"/>
            <a:chExt cx="4525963" cy="1608933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171700" y="6171403"/>
              <a:ext cx="6286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 = -Kx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2008188" y="6065041"/>
              <a:ext cx="868363" cy="465138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809625" y="6290466"/>
              <a:ext cx="118268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340100" y="5331616"/>
              <a:ext cx="0" cy="100330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2951163" y="6334916"/>
              <a:ext cx="38893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2890838" y="6320628"/>
              <a:ext cx="60325" cy="44450"/>
            </a:xfrm>
            <a:custGeom>
              <a:avLst/>
              <a:gdLst>
                <a:gd name="T0" fmla="*/ 0 w 38"/>
                <a:gd name="T1" fmla="*/ 9 h 28"/>
                <a:gd name="T2" fmla="*/ 38 w 38"/>
                <a:gd name="T3" fmla="*/ 9 h 28"/>
                <a:gd name="T4" fmla="*/ 38 w 38"/>
                <a:gd name="T5" fmla="*/ 28 h 28"/>
                <a:gd name="T6" fmla="*/ 0 w 38"/>
                <a:gd name="T7" fmla="*/ 9 h 28"/>
                <a:gd name="T8" fmla="*/ 38 w 38"/>
                <a:gd name="T9" fmla="*/ 0 h 28"/>
                <a:gd name="T10" fmla="*/ 38 w 38"/>
                <a:gd name="T11" fmla="*/ 9 h 28"/>
                <a:gd name="T12" fmla="*/ 0 w 3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0" y="9"/>
                  </a:moveTo>
                  <a:lnTo>
                    <a:pt x="38" y="9"/>
                  </a:lnTo>
                  <a:lnTo>
                    <a:pt x="38" y="28"/>
                  </a:lnTo>
                  <a:lnTo>
                    <a:pt x="0" y="9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1617663" y="5168103"/>
              <a:ext cx="12430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 = F   x + G   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1633538" y="5018878"/>
              <a:ext cx="1190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992313" y="5287166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2590800" y="5272878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1512888" y="5047453"/>
              <a:ext cx="1482725" cy="569913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714750" y="5182391"/>
              <a:ext cx="1952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3579813" y="5047453"/>
              <a:ext cx="554038" cy="5842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995613" y="5317328"/>
              <a:ext cx="523875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505200" y="5287166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4133850" y="5317328"/>
              <a:ext cx="493713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4627563" y="5287166"/>
              <a:ext cx="60325" cy="44450"/>
            </a:xfrm>
            <a:custGeom>
              <a:avLst/>
              <a:gdLst>
                <a:gd name="T0" fmla="*/ 38 w 38"/>
                <a:gd name="T1" fmla="*/ 19 h 28"/>
                <a:gd name="T2" fmla="*/ 0 w 38"/>
                <a:gd name="T3" fmla="*/ 19 h 28"/>
                <a:gd name="T4" fmla="*/ 0 w 38"/>
                <a:gd name="T5" fmla="*/ 0 h 28"/>
                <a:gd name="T6" fmla="*/ 38 w 38"/>
                <a:gd name="T7" fmla="*/ 19 h 28"/>
                <a:gd name="T8" fmla="*/ 0 w 38"/>
                <a:gd name="T9" fmla="*/ 28 h 28"/>
                <a:gd name="T10" fmla="*/ 0 w 38"/>
                <a:gd name="T11" fmla="*/ 19 h 28"/>
                <a:gd name="T12" fmla="*/ 38 w 3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38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298156" y="4972840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3235325" y="5033166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974725" y="5347491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1423988" y="5317328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1123950" y="4921246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3849688" y="5257003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809625" y="5452266"/>
              <a:ext cx="0" cy="86121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5481" y="5205409"/>
              <a:ext cx="268288" cy="268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228600" y="4937129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24"/>
            <p:cNvSpPr>
              <a:spLocks noChangeShapeType="1"/>
            </p:cNvSpPr>
            <p:nvPr/>
          </p:nvSpPr>
          <p:spPr bwMode="auto">
            <a:xfrm>
              <a:off x="161925" y="5347491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95773" y="5158563"/>
                <a:ext cx="1359924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𝐾𝑥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73" y="5158563"/>
                <a:ext cx="1359924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5" y="172424"/>
            <a:ext cx="4198447" cy="352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38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546166"/>
            <a:ext cx="3690132" cy="1447800"/>
            <a:chOff x="3880019" y="5146596"/>
            <a:chExt cx="3690132" cy="1447800"/>
          </a:xfrm>
        </p:grpSpPr>
        <p:sp>
          <p:nvSpPr>
            <p:cNvPr id="7" name="Rectangle 6"/>
            <p:cNvSpPr/>
            <p:nvPr/>
          </p:nvSpPr>
          <p:spPr>
            <a:xfrm>
              <a:off x="3880019" y="5146596"/>
              <a:ext cx="3690132" cy="1447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0.00018∗1∗180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0.00033∗3.14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=31.27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31.27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3901001" y="5978043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047616" y="6092048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809649" y="6092047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544191" y="5988031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163909" y="410666"/>
            <a:ext cx="4525963" cy="1608933"/>
            <a:chOff x="161925" y="4921246"/>
            <a:chExt cx="4525963" cy="1608933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171700" y="6171403"/>
              <a:ext cx="2099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2008188" y="6065041"/>
              <a:ext cx="868363" cy="465138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809625" y="6290466"/>
              <a:ext cx="118268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340100" y="5331616"/>
              <a:ext cx="0" cy="100330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2951163" y="6334916"/>
              <a:ext cx="38893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2890838" y="6320628"/>
              <a:ext cx="60325" cy="44450"/>
            </a:xfrm>
            <a:custGeom>
              <a:avLst/>
              <a:gdLst>
                <a:gd name="T0" fmla="*/ 0 w 38"/>
                <a:gd name="T1" fmla="*/ 9 h 28"/>
                <a:gd name="T2" fmla="*/ 38 w 38"/>
                <a:gd name="T3" fmla="*/ 9 h 28"/>
                <a:gd name="T4" fmla="*/ 38 w 38"/>
                <a:gd name="T5" fmla="*/ 28 h 28"/>
                <a:gd name="T6" fmla="*/ 0 w 38"/>
                <a:gd name="T7" fmla="*/ 9 h 28"/>
                <a:gd name="T8" fmla="*/ 38 w 38"/>
                <a:gd name="T9" fmla="*/ 0 h 28"/>
                <a:gd name="T10" fmla="*/ 38 w 38"/>
                <a:gd name="T11" fmla="*/ 9 h 28"/>
                <a:gd name="T12" fmla="*/ 0 w 3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0" y="9"/>
                  </a:moveTo>
                  <a:lnTo>
                    <a:pt x="38" y="9"/>
                  </a:lnTo>
                  <a:lnTo>
                    <a:pt x="38" y="28"/>
                  </a:lnTo>
                  <a:lnTo>
                    <a:pt x="0" y="9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1617663" y="5168103"/>
              <a:ext cx="12430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 = F   x + G   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1633538" y="5018878"/>
              <a:ext cx="1190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992313" y="5287166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2590800" y="5272878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1512888" y="5047453"/>
              <a:ext cx="1482725" cy="569913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714750" y="5182391"/>
              <a:ext cx="1952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3579813" y="5047453"/>
              <a:ext cx="554038" cy="5842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995613" y="5317328"/>
              <a:ext cx="523875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505200" y="5287166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4133850" y="5317328"/>
              <a:ext cx="493713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4627563" y="5287166"/>
              <a:ext cx="60325" cy="44450"/>
            </a:xfrm>
            <a:custGeom>
              <a:avLst/>
              <a:gdLst>
                <a:gd name="T0" fmla="*/ 38 w 38"/>
                <a:gd name="T1" fmla="*/ 19 h 28"/>
                <a:gd name="T2" fmla="*/ 0 w 38"/>
                <a:gd name="T3" fmla="*/ 19 h 28"/>
                <a:gd name="T4" fmla="*/ 0 w 38"/>
                <a:gd name="T5" fmla="*/ 0 h 28"/>
                <a:gd name="T6" fmla="*/ 38 w 38"/>
                <a:gd name="T7" fmla="*/ 19 h 28"/>
                <a:gd name="T8" fmla="*/ 0 w 38"/>
                <a:gd name="T9" fmla="*/ 28 h 28"/>
                <a:gd name="T10" fmla="*/ 0 w 38"/>
                <a:gd name="T11" fmla="*/ 19 h 28"/>
                <a:gd name="T12" fmla="*/ 38 w 3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38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298156" y="4972840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3235325" y="5033166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974725" y="5347491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1423988" y="5317328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1123950" y="4921246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3849688" y="5257003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809625" y="5452266"/>
              <a:ext cx="0" cy="86121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5481" y="5205409"/>
              <a:ext cx="268288" cy="268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26"/>
                <p:cNvSpPr>
                  <a:spLocks noChangeArrowheads="1"/>
                </p:cNvSpPr>
                <p:nvPr/>
              </p:nvSpPr>
              <p:spPr bwMode="auto">
                <a:xfrm>
                  <a:off x="228600" y="4937129"/>
                  <a:ext cx="28405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kumimoji="0" lang="en-US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𝑁</m:t>
                            </m:r>
                          </m:e>
                        </m:acc>
                        <m:r>
                          <a:rPr kumimoji="0" 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4937129"/>
                  <a:ext cx="284052" cy="215444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0638" r="-23404" b="-57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Line 24"/>
            <p:cNvSpPr>
              <a:spLocks noChangeShapeType="1"/>
            </p:cNvSpPr>
            <p:nvPr/>
          </p:nvSpPr>
          <p:spPr bwMode="auto">
            <a:xfrm>
              <a:off x="161925" y="5347491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35522" y="234509"/>
                <a:ext cx="1322478" cy="3840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31.22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522" y="234509"/>
                <a:ext cx="1322478" cy="38408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369943" y="383401"/>
                <a:ext cx="522322" cy="27699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l-GR" sz="1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943" y="383401"/>
                <a:ext cx="522322" cy="276999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07185" y="1199158"/>
                <a:ext cx="14844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In our state space representation, made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𝑜𝑙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2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/>
                                  <a:cs typeface="Arial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, so should have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in [deg]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185" y="1199158"/>
                <a:ext cx="1484416" cy="1015663"/>
              </a:xfrm>
              <a:prstGeom prst="rect">
                <a:avLst/>
              </a:prstGeom>
              <a:blipFill rotWithShape="1">
                <a:blip r:embed="rId28"/>
                <a:stretch>
                  <a:fillRect t="-602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8562" y="2147377"/>
                <a:ext cx="2111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This then suggests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𝑢</m:t>
                    </m:r>
                    <m:r>
                      <a:rPr lang="en-US" sz="1200" b="0" i="1" smtClean="0"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latin typeface="Cambria Math"/>
                      </a:rPr>
                      <m:t>𝑡</m:t>
                    </m:r>
                    <m:r>
                      <a:rPr lang="en-US" sz="1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 smtClean="0"/>
                  <a:t> should be motor power [%]</a:t>
                </a:r>
                <a:endParaRPr lang="en-US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62" y="2147377"/>
                <a:ext cx="2111375" cy="461665"/>
              </a:xfrm>
              <a:prstGeom prst="rect">
                <a:avLst/>
              </a:prstGeom>
              <a:blipFill rotWithShape="1">
                <a:blip r:embed="rId29"/>
                <a:stretch>
                  <a:fillRect l="-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6010172" y="1993966"/>
            <a:ext cx="1392237" cy="384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945753" y="918667"/>
            <a:ext cx="228496" cy="1228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14636" y="91693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60084" y="7622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8133" y="2317680"/>
                <a:ext cx="389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Q2.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what is the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3" y="2317680"/>
                <a:ext cx="3895169" cy="369332"/>
              </a:xfrm>
              <a:prstGeom prst="rect">
                <a:avLst/>
              </a:prstGeom>
              <a:blipFill rotWithShape="1">
                <a:blip r:embed="rId30"/>
                <a:stretch>
                  <a:fillRect l="-1408" t="-8197" r="-3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4532" y="2704198"/>
                <a:ext cx="7295843" cy="589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Since ultimately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[%], then perhaps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%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deg</m:t>
                    </m:r>
                  </m:oMath>
                </a14:m>
                <a:r>
                  <a:rPr lang="en-US" dirty="0" smtClean="0"/>
                  <a:t>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%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32" y="2704198"/>
                <a:ext cx="7295843" cy="589841"/>
              </a:xfrm>
              <a:prstGeom prst="rect">
                <a:avLst/>
              </a:prstGeom>
              <a:blipFill rotWithShape="1">
                <a:blip r:embed="rId31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7441" y="3337403"/>
                <a:ext cx="3963521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Q3.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/>
                  <a:t>, what is the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1" y="3337403"/>
                <a:ext cx="3963521" cy="382156"/>
              </a:xfrm>
              <a:prstGeom prst="rect">
                <a:avLst/>
              </a:prstGeom>
              <a:blipFill rotWithShape="1">
                <a:blip r:embed="rId32"/>
                <a:stretch>
                  <a:fillRect l="-1385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68048" y="3719559"/>
                <a:ext cx="7556684" cy="745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Since ultimately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[%], then perhaps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%</m:t>
                        </m:r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sec</m:t>
                            </m:r>
                          </m:den>
                        </m:f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deg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sec</m:t>
                        </m:r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%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sec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48" y="3719559"/>
                <a:ext cx="7556684" cy="745076"/>
              </a:xfrm>
              <a:prstGeom prst="rect">
                <a:avLst/>
              </a:prstGeom>
              <a:blipFill rotWithShape="1">
                <a:blip r:embed="rId33"/>
                <a:stretch>
                  <a:fillRect l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7" y="4464635"/>
                <a:ext cx="9064253" cy="392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Observe that we previously calculated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=−1.42 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%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deg</m:t>
                        </m:r>
                      </m:den>
                    </m:f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=0.0260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%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latin typeface="Cambria Math"/>
                            <a:cs typeface="Arial" pitchFamily="34" charset="0"/>
                          </a:rPr>
                          <m:t>sec</m:t>
                        </m:r>
                      </m:den>
                    </m:f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  <m:r>
                      <a:rPr lang="en-US" sz="1200" b="0" i="1" smtClean="0">
                        <a:latin typeface="Cambria Math"/>
                        <a:cs typeface="Arial" pitchFamily="34" charset="0"/>
                      </a:rPr>
                      <m:t>=0.0429</m:t>
                    </m:r>
                  </m:oMath>
                </a14:m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" y="4464635"/>
                <a:ext cx="9064253" cy="392928"/>
              </a:xfrm>
              <a:prstGeom prst="rect">
                <a:avLst/>
              </a:prstGeom>
              <a:blipFill rotWithShape="1">
                <a:blip r:embed="rId34"/>
                <a:stretch>
                  <a:fillRect l="-605" t="-1230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8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1949" y="1604690"/>
                <a:ext cx="6145272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Case 2: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Near steady-state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=35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9" y="1604690"/>
                <a:ext cx="6145272" cy="382156"/>
              </a:xfrm>
              <a:prstGeom prst="rect">
                <a:avLst/>
              </a:prstGeom>
              <a:blipFill rotWithShape="1">
                <a:blip r:embed="rId2"/>
                <a:stretch>
                  <a:fillRect l="-893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67" y="1971096"/>
                <a:ext cx="8332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trike="sngStrike" smtClean="0">
                        <a:latin typeface="Cambria Math"/>
                      </a:rPr>
                      <m:t>𝑢</m:t>
                    </m:r>
                    <m:r>
                      <a:rPr lang="en-US" sz="1200" b="0" i="1" strike="sngStrike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200" b="0" i="1" strike="sngStrike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200" b="0" i="1" strike="sngStrike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200" i="1" strike="sngStrike">
                        <a:latin typeface="Cambria Math"/>
                      </a:rPr>
                      <m:t>−</m:t>
                    </m:r>
                    <m:r>
                      <a:rPr lang="en-US" sz="1200" i="1" strike="sngStrike">
                        <a:latin typeface="Cambria Math"/>
                      </a:rPr>
                      <m:t>𝐾𝑥</m:t>
                    </m:r>
                    <m:r>
                      <a:rPr lang="en-US" sz="1200" b="0" i="1" strike="sngStrike" smtClean="0">
                        <a:latin typeface="Cambria Math"/>
                      </a:rPr>
                      <m:t>=0.0429</m:t>
                    </m:r>
                    <m:r>
                      <a:rPr lang="en-US" sz="1200" b="0" i="1" strike="sngStrike" smtClean="0">
                        <a:latin typeface="Cambria Math"/>
                      </a:rPr>
                      <m:t>𝑟</m:t>
                    </m:r>
                    <m:r>
                      <a:rPr lang="en-US" sz="1200" b="0" i="1" strike="sngStrike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trike="sngStrike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trike="sngStrike" smtClean="0">
                            <a:latin typeface="Cambria Math"/>
                          </a:rPr>
                          <m:t>−1.42</m:t>
                        </m:r>
                        <m:r>
                          <a:rPr lang="en-US" sz="1200" b="0" i="1" strike="sngStrike" smtClean="0">
                            <a:latin typeface="Cambria Math"/>
                            <a:ea typeface="Cambria Math"/>
                          </a:rPr>
                          <m:t>⋅35+0.0260⋅0</m:t>
                        </m:r>
                      </m:e>
                    </m:d>
                    <m:r>
                      <a:rPr lang="en-US" sz="1200" b="0" i="1" strike="sngStrike" smtClean="0">
                        <a:latin typeface="Cambria Math"/>
                      </a:rPr>
                      <m:t>=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𝟎𝟒𝟐𝟗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𝒓</m:t>
                    </m:r>
                    <m:r>
                      <a:rPr lang="en-US" sz="1200" b="0" i="1" strike="sngStrike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trike="sngStrike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trike="sngStrike" smtClean="0">
                            <a:latin typeface="Cambria Math"/>
                          </a:rPr>
                          <m:t>−49.7</m:t>
                        </m:r>
                      </m:e>
                    </m:d>
                    <m:r>
                      <a:rPr lang="en-US" sz="1200" b="0" i="1" strike="sngStrike" smtClean="0">
                        <a:latin typeface="Cambria Math"/>
                      </a:rPr>
                      <m:t>=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𝟎𝟒𝟐𝟗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𝟏𝟏𝟔𝟓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1200" b="0" i="1" strike="sngStrike" smtClean="0">
                        <a:latin typeface="Cambria Math"/>
                      </a:rPr>
                      <m:t>+49.7=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en-US" sz="1200" b="0" i="1" strike="sngStrike" smtClean="0">
                        <a:latin typeface="Cambria Math"/>
                      </a:rPr>
                      <m:t>+49.7=99.7</m:t>
                    </m:r>
                  </m:oMath>
                </a14:m>
                <a:r>
                  <a:rPr lang="en-US" strike="sngStrike" dirty="0" smtClean="0"/>
                  <a:t> 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" y="1971096"/>
                <a:ext cx="833298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382" y="2449736"/>
                <a:ext cx="5178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trike="sngStrike" dirty="0" smtClean="0"/>
                  <a:t>Should have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/>
                      </a:rPr>
                      <m:t>𝑢</m:t>
                    </m:r>
                    <m:r>
                      <a:rPr lang="en-US" b="0" i="1" strike="sngStrike" smtClean="0">
                        <a:latin typeface="Cambria Math"/>
                        <a:ea typeface="Cambria Math"/>
                      </a:rPr>
                      <m:t>≈50%</m:t>
                    </m:r>
                  </m:oMath>
                </a14:m>
                <a:r>
                  <a:rPr lang="en-US" strike="sngStrike" dirty="0" smtClean="0"/>
                  <a:t>...so, we should </a:t>
                </a:r>
                <a:r>
                  <a:rPr lang="en-US" strike="sngStrike" dirty="0" smtClean="0">
                    <a:solidFill>
                      <a:srgbClr val="FF0000"/>
                    </a:solidFill>
                  </a:rPr>
                  <a:t>not </a:t>
                </a:r>
                <a:r>
                  <a:rPr lang="en-US" strike="sngStrike" dirty="0" smtClean="0"/>
                  <a:t>have these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2" y="2449736"/>
                <a:ext cx="517827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41" t="-8333" r="-2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lbow Connector 6"/>
          <p:cNvCxnSpPr>
            <a:stCxn id="5" idx="3"/>
            <a:endCxn id="4" idx="2"/>
          </p:cNvCxnSpPr>
          <p:nvPr/>
        </p:nvCxnSpPr>
        <p:spPr>
          <a:xfrm flipH="1" flipV="1">
            <a:off x="4328461" y="2340428"/>
            <a:ext cx="972198" cy="293974"/>
          </a:xfrm>
          <a:prstGeom prst="bentConnector4">
            <a:avLst>
              <a:gd name="adj1" fmla="val -23514"/>
              <a:gd name="adj2" fmla="val 81409"/>
            </a:avLst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8527" y="140132"/>
                <a:ext cx="4715393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Case 1: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On start up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7" y="140132"/>
                <a:ext cx="4715393" cy="382156"/>
              </a:xfrm>
              <a:prstGeom prst="rect">
                <a:avLst/>
              </a:prstGeom>
              <a:blipFill rotWithShape="1">
                <a:blip r:embed="rId5"/>
                <a:stretch>
                  <a:fillRect l="-1164" t="-3175" r="-517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8112" y="581168"/>
                <a:ext cx="7704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𝐾𝑥</m:t>
                    </m:r>
                    <m:r>
                      <a:rPr lang="en-US" b="0" i="1" smtClean="0">
                        <a:latin typeface="Cambria Math"/>
                      </a:rPr>
                      <m:t>=0.0429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−1.42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⋅0+0.0260⋅0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=0.0429∗35=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1.5015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2" y="581168"/>
                <a:ext cx="770409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333" y="1059809"/>
                <a:ext cx="4937570" cy="492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trike="sngStrike" dirty="0" smtClean="0"/>
                  <a:t>Should have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/>
                      </a:rPr>
                      <m:t>𝑢</m:t>
                    </m:r>
                    <m:r>
                      <a:rPr lang="en-US" b="0" i="1" strike="sngStrike" smtClean="0">
                        <a:latin typeface="Cambria Math"/>
                        <a:ea typeface="Cambria Math"/>
                      </a:rPr>
                      <m:t>≈50%</m:t>
                    </m:r>
                  </m:oMath>
                </a14:m>
                <a:r>
                  <a:rPr lang="en-US" strike="sngStrike" dirty="0" smtClean="0"/>
                  <a:t> hence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/>
                      </a:rPr>
                      <m:t>𝑟</m:t>
                    </m:r>
                    <m:r>
                      <a:rPr lang="en-US" b="0" i="1" strike="sngStrike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trike="sngStrike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trike="sngStrike" smtClean="0">
                            <a:latin typeface="Cambria Math"/>
                          </a:rPr>
                          <m:t>50%</m:t>
                        </m:r>
                      </m:num>
                      <m:den>
                        <m:r>
                          <a:rPr lang="en-US" b="0" i="1" strike="sngStrike" smtClean="0">
                            <a:latin typeface="Cambria Math"/>
                          </a:rPr>
                          <m:t>0.0429</m:t>
                        </m:r>
                      </m:den>
                    </m:f>
                    <m:r>
                      <a:rPr lang="en-US" b="0" i="1" strike="sngStrike" smtClean="0">
                        <a:latin typeface="Cambria Math"/>
                      </a:rPr>
                      <m:t>=1165.5</m:t>
                    </m:r>
                  </m:oMath>
                </a14:m>
                <a:r>
                  <a:rPr lang="en-US" strike="sngStrike" dirty="0" smtClean="0"/>
                  <a:t> 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33" y="1059809"/>
                <a:ext cx="4937570" cy="492827"/>
              </a:xfrm>
              <a:prstGeom prst="rect">
                <a:avLst/>
              </a:prstGeom>
              <a:blipFill rotWithShape="1">
                <a:blip r:embed="rId7"/>
                <a:stretch>
                  <a:fillRect l="-98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16" y="3281776"/>
                <a:ext cx="8477642" cy="38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Case 3: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Ramping towards desired angle have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something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degrees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" y="3281776"/>
                <a:ext cx="8477642" cy="382156"/>
              </a:xfrm>
              <a:prstGeom prst="rect">
                <a:avLst/>
              </a:prstGeom>
              <a:blipFill rotWithShape="1">
                <a:blip r:embed="rId8"/>
                <a:stretch>
                  <a:fillRect l="-647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7276" y="3666765"/>
                <a:ext cx="8453724" cy="57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trike="sngStrike" smtClean="0">
                          <a:latin typeface="Cambria Math"/>
                        </a:rPr>
                        <m:t>𝑢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trike="sngStrike" smtClean="0">
                              <a:latin typeface="Cambria Math"/>
                            </a:rPr>
                            <m:t>𝑁𝑟</m:t>
                          </m:r>
                        </m:e>
                      </m:acc>
                      <m:r>
                        <a:rPr lang="en-US" sz="1200" i="1" strike="sngStrike">
                          <a:latin typeface="Cambria Math"/>
                        </a:rPr>
                        <m:t>−</m:t>
                      </m:r>
                      <m:r>
                        <a:rPr lang="en-US" sz="1200" i="1" strike="sngStrike">
                          <a:latin typeface="Cambria Math"/>
                        </a:rPr>
                        <m:t>𝐾𝑥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=0.0429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𝑟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trike="sngStrike" smtClean="0">
                              <a:latin typeface="Cambria Math"/>
                            </a:rPr>
                            <m:t>−1.42</m:t>
                          </m:r>
                          <m:r>
                            <a:rPr lang="en-US" sz="1200" b="0" i="1" strike="sngStrike" smtClean="0">
                              <a:latin typeface="Cambria Math"/>
                              <a:ea typeface="Cambria Math"/>
                            </a:rPr>
                            <m:t>⋅20+0.0260⋅</m:t>
                          </m:r>
                          <m:acc>
                            <m:accPr>
                              <m:chr m:val="̇"/>
                              <m:ctrlPr>
                                <a:rPr lang="en-US" sz="1200" b="0" i="1" strike="sngStrike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trike="sngStrike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trike="sngStrike" smtClean="0">
                          <a:latin typeface="Cambria Math"/>
                        </a:rPr>
                        <m:t>=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𝟎𝟒𝟐𝟗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trike="sngStrike" smtClean="0">
                              <a:latin typeface="Cambria Math"/>
                            </a:rPr>
                            <m:t>−28.4+0.0260</m:t>
                          </m:r>
                          <m:acc>
                            <m:accPr>
                              <m:chr m:val="̇"/>
                              <m:ctrlPr>
                                <a:rPr lang="en-US" sz="1200" b="0" i="1" strike="sngStrike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trike="sngStrike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trike="sngStrike" smtClean="0">
                          <a:latin typeface="Cambria Math"/>
                        </a:rPr>
                        <m:t>=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𝟎𝟒𝟐𝟗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𝟏𝟏𝟔𝟓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trike="sngStrike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200" b="0" i="1" strike="sngStrike" smtClean="0">
                          <a:latin typeface="Cambria Math"/>
                        </a:rPr>
                        <m:t>+28.4−0.0260</m:t>
                      </m:r>
                      <m:acc>
                        <m:accPr>
                          <m:chr m:val="̇"/>
                          <m:ctrlPr>
                            <a:rPr lang="en-US" sz="1200" b="0" i="1" strike="sngStrik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trike="sngStrike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1200" b="0" i="1" strike="sngStrike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200" b="0" i="1" strike="sngStrike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200" b="1" i="1" strike="sngStrike" smtClean="0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en-US" sz="1200" b="0" i="1" strike="sngStrike" smtClean="0">
                        <a:latin typeface="Cambria Math"/>
                      </a:rPr>
                      <m:t>+28.4=78.4</m:t>
                    </m:r>
                  </m:oMath>
                </a14:m>
                <a:r>
                  <a:rPr lang="en-US" strike="sngStrike" dirty="0" smtClean="0"/>
                  <a:t> </a:t>
                </a:r>
                <a:endParaRPr lang="en-US" strike="sngStrik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76" y="3666765"/>
                <a:ext cx="8453724" cy="5769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8112" y="4348576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Seems like a lot given that we wanted to ramp slowly (i.e. long settling time)</a:t>
            </a:r>
            <a:endParaRPr lang="en-US" strike="sngStrik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05834" y="4243718"/>
            <a:ext cx="4342903" cy="181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7697" y="2868755"/>
                <a:ext cx="5927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𝑢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/>
                          </a:rPr>
                          <m:t>𝑁𝑟</m:t>
                        </m:r>
                      </m:e>
                    </m:acc>
                    <m:r>
                      <a:rPr lang="en-US" sz="1200" i="1">
                        <a:latin typeface="Cambria Math"/>
                      </a:rPr>
                      <m:t>−</m:t>
                    </m:r>
                    <m:r>
                      <a:rPr lang="en-US" sz="1200" i="1">
                        <a:latin typeface="Cambria Math"/>
                      </a:rPr>
                      <m:t>𝐾𝑥</m:t>
                    </m:r>
                    <m:r>
                      <a:rPr lang="en-US" sz="1200" b="0" i="1" smtClean="0">
                        <a:latin typeface="Cambria Math"/>
                      </a:rPr>
                      <m:t>=0.0429</m:t>
                    </m:r>
                    <m:r>
                      <a:rPr lang="en-US" sz="1200" b="0" i="1" smtClean="0">
                        <a:latin typeface="Cambria Math"/>
                      </a:rPr>
                      <m:t>𝑟</m:t>
                    </m:r>
                    <m:r>
                      <a:rPr lang="en-US" sz="12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</a:rPr>
                          <m:t>−1.42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⋅35+0.0260⋅0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𝟓𝟎𝟏𝟓</m:t>
                    </m:r>
                    <m:r>
                      <a:rPr lang="en-US" sz="12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</a:rPr>
                          <m:t>−49.7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==</m:t>
                    </m:r>
                    <m:r>
                      <a:rPr lang="en-US" sz="1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𝟓𝟏</m:t>
                    </m:r>
                    <m:r>
                      <a:rPr lang="en-US" sz="12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sz="1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97" y="2868755"/>
                <a:ext cx="592745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09442" y="4876799"/>
                <a:ext cx="6421565" cy="299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𝑢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𝑁𝑟</m:t>
                          </m:r>
                        </m:e>
                      </m:acc>
                      <m:r>
                        <a:rPr lang="en-US" sz="1200" i="1">
                          <a:latin typeface="Cambria Math"/>
                        </a:rPr>
                        <m:t>−</m:t>
                      </m:r>
                      <m:r>
                        <a:rPr lang="en-US" sz="1200" i="1">
                          <a:latin typeface="Cambria Math"/>
                        </a:rPr>
                        <m:t>𝐾𝑥</m:t>
                      </m:r>
                      <m:r>
                        <a:rPr lang="en-US" sz="1200" b="0" i="1" smtClean="0">
                          <a:latin typeface="Cambria Math"/>
                        </a:rPr>
                        <m:t>=0.0429</m:t>
                      </m:r>
                      <m:r>
                        <a:rPr lang="en-US" sz="1200" b="0" i="1" smtClean="0">
                          <a:latin typeface="Cambria Math"/>
                        </a:rPr>
                        <m:t>𝑟</m:t>
                      </m:r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−1.42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⋅20+0.0260⋅</m:t>
                          </m:r>
                          <m:acc>
                            <m:accPr>
                              <m:chr m:val="̇"/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𝟓𝟎𝟏𝟓</m:t>
                      </m:r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−28.4+0.0260</m:t>
                          </m:r>
                          <m:acc>
                            <m:accPr>
                              <m:chr m:val="̇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𝟐𝟗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𝟗𝟗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42" y="4876799"/>
                <a:ext cx="6421565" cy="2999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258" y="5398532"/>
                <a:ext cx="9026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Blue-colored</a:t>
                </a:r>
                <a:r>
                  <a:rPr lang="en-US" dirty="0" smtClean="0"/>
                  <a:t> text shows that these values look reasonably promising… thus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=0.0429∗35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8" y="5398532"/>
                <a:ext cx="902657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608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87697" y="6019800"/>
            <a:ext cx="681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Maybe doesn’t start up because u=1.5015 [%] is too low i.e. dead-zone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1" y="381000"/>
                <a:ext cx="8610600" cy="177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𝐾𝑥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is called a regulator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𝑁𝑟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𝐾𝑥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is called a tracker.  Both are state feedback control.  </a:t>
                </a:r>
              </a:p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 the tracker, the idea is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  <a:cs typeface="Arial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  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hence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cs typeface="Arial" pitchFamily="34" charset="0"/>
                          </a:rPr>
                          <m:t>desired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  The Simulink block diagram shows this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being a step input (e.g. 35 degrees).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381000"/>
                <a:ext cx="8610600" cy="1774140"/>
              </a:xfrm>
              <a:prstGeom prst="rect">
                <a:avLst/>
              </a:prstGeom>
              <a:blipFill rotWithShape="1">
                <a:blip r:embed="rId2"/>
                <a:stretch>
                  <a:fillRect l="-637" t="-1718" r="-567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0"/>
            <a:ext cx="526191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0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09800"/>
            <a:ext cx="3388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Extra Slides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2603500" y="609600"/>
            <a:ext cx="4267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28368" y="2046955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28181" y="1953849"/>
            <a:ext cx="868363" cy="465138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529618" y="2179274"/>
            <a:ext cx="118268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4169145" y="1541356"/>
            <a:ext cx="0" cy="36143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687265" y="1062396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A, B, C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53531" y="907686"/>
            <a:ext cx="1190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232881" y="936261"/>
            <a:ext cx="1482725" cy="569913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715606" y="1206136"/>
            <a:ext cx="5238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981397" y="882075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2694718" y="1236299"/>
            <a:ext cx="4635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792642" y="907686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2529618" y="1341074"/>
            <a:ext cx="0" cy="86121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95474" y="1094217"/>
            <a:ext cx="268288" cy="268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897849" y="936261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1881918" y="1236299"/>
            <a:ext cx="4635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61044" y="2024856"/>
                <a:ext cx="193867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𝐾𝑥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044" y="2024856"/>
                <a:ext cx="193867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95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4366291" y="1569901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5370" y="13082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95392" y="12008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8799" y="721599"/>
                <a:ext cx="2378343" cy="396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721599"/>
                <a:ext cx="2378343" cy="396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799" y="1189168"/>
                <a:ext cx="1519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𝐶𝑥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1189168"/>
                <a:ext cx="151900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38799" y="1629859"/>
                <a:ext cx="834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≐0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9" y="1629859"/>
                <a:ext cx="8342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38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38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Damped Compound Pendulum Equations of Motion</a:t>
            </a:r>
          </a:p>
        </p:txBody>
      </p:sp>
      <p:pic>
        <p:nvPicPr>
          <p:cNvPr id="4099" name="Picture 3" descr="N:\mem351\figures\simplePlankFbd010905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416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47" name="Group 51"/>
          <p:cNvGrpSpPr>
            <a:grpSpLocks/>
          </p:cNvGrpSpPr>
          <p:nvPr/>
        </p:nvGrpSpPr>
        <p:grpSpPr bwMode="auto">
          <a:xfrm>
            <a:off x="4495800" y="990600"/>
            <a:ext cx="3200400" cy="990600"/>
            <a:chOff x="2832" y="624"/>
            <a:chExt cx="2016" cy="624"/>
          </a:xfrm>
        </p:grpSpPr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2832" y="624"/>
              <a:ext cx="2016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2953" y="680"/>
            <a:ext cx="1726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4" name="Equation" r:id="rId4" imgW="1333440" imgH="393480" progId="Equation.3">
                    <p:embed/>
                  </p:oleObj>
                </mc:Choice>
                <mc:Fallback>
                  <p:oleObj name="Equation" r:id="rId4" imgW="13334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3" y="680"/>
                          <a:ext cx="1726" cy="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514850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41" name="Group 45"/>
          <p:cNvGrpSpPr>
            <a:grpSpLocks/>
          </p:cNvGrpSpPr>
          <p:nvPr/>
        </p:nvGrpSpPr>
        <p:grpSpPr bwMode="auto">
          <a:xfrm>
            <a:off x="4267200" y="2819400"/>
            <a:ext cx="4495800" cy="2438400"/>
            <a:chOff x="2736" y="1344"/>
            <a:chExt cx="2832" cy="1536"/>
          </a:xfrm>
        </p:grpSpPr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2736" y="1344"/>
              <a:ext cx="2832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0" name="Group 44"/>
            <p:cNvGrpSpPr>
              <a:grpSpLocks/>
            </p:cNvGrpSpPr>
            <p:nvPr/>
          </p:nvGrpSpPr>
          <p:grpSpPr bwMode="auto">
            <a:xfrm>
              <a:off x="2784" y="1440"/>
              <a:ext cx="2688" cy="1342"/>
              <a:chOff x="2784" y="1440"/>
              <a:chExt cx="2688" cy="1342"/>
            </a:xfrm>
          </p:grpSpPr>
          <p:sp>
            <p:nvSpPr>
              <p:cNvPr id="4108" name="Rectangle 12"/>
              <p:cNvSpPr>
                <a:spLocks noChangeArrowheads="1" noTextEdit="1"/>
              </p:cNvSpPr>
              <p:nvPr/>
            </p:nvSpPr>
            <p:spPr bwMode="auto">
              <a:xfrm>
                <a:off x="3024" y="1680"/>
                <a:ext cx="31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128" name="Group 32"/>
              <p:cNvGrpSpPr>
                <a:grpSpLocks/>
              </p:cNvGrpSpPr>
              <p:nvPr/>
            </p:nvGrpSpPr>
            <p:grpSpPr bwMode="auto">
              <a:xfrm>
                <a:off x="2832" y="1440"/>
                <a:ext cx="1440" cy="240"/>
                <a:chOff x="2832" y="1440"/>
                <a:chExt cx="1440" cy="240"/>
              </a:xfrm>
            </p:grpSpPr>
            <p:graphicFrame>
              <p:nvGraphicFramePr>
                <p:cNvPr id="4107" name="Object 11"/>
                <p:cNvGraphicFramePr>
                  <a:graphicFrameLocks noChangeAspect="1"/>
                </p:cNvGraphicFramePr>
                <p:nvPr/>
              </p:nvGraphicFramePr>
              <p:xfrm>
                <a:off x="2832" y="1440"/>
                <a:ext cx="183" cy="20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95" name="Equation" r:id="rId6" imgW="139579" imgH="164957" progId="Equation.3">
                        <p:embed/>
                      </p:oleObj>
                    </mc:Choice>
                    <mc:Fallback>
                      <p:oleObj name="Equation" r:id="rId6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1440"/>
                              <a:ext cx="183" cy="20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3168" y="1440"/>
                  <a:ext cx="1104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Bar length [m]</a:t>
                  </a:r>
                  <a:endParaRPr lang="en-US" sz="1800"/>
                </a:p>
              </p:txBody>
            </p:sp>
          </p:grpSp>
          <p:sp>
            <p:nvSpPr>
              <p:cNvPr id="4112" name="Rectangle 16"/>
              <p:cNvSpPr>
                <a:spLocks noChangeArrowheads="1" noTextEdit="1"/>
              </p:cNvSpPr>
              <p:nvPr/>
            </p:nvSpPr>
            <p:spPr bwMode="auto">
              <a:xfrm>
                <a:off x="3024" y="2009"/>
                <a:ext cx="31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139" name="Group 43"/>
              <p:cNvGrpSpPr>
                <a:grpSpLocks/>
              </p:cNvGrpSpPr>
              <p:nvPr/>
            </p:nvGrpSpPr>
            <p:grpSpPr bwMode="auto">
              <a:xfrm>
                <a:off x="2832" y="1680"/>
                <a:ext cx="2064" cy="247"/>
                <a:chOff x="2832" y="1680"/>
                <a:chExt cx="2064" cy="247"/>
              </a:xfrm>
            </p:grpSpPr>
            <p:graphicFrame>
              <p:nvGraphicFramePr>
                <p:cNvPr id="4105" name="Object 9"/>
                <p:cNvGraphicFramePr>
                  <a:graphicFrameLocks noChangeAspect="1"/>
                </p:cNvGraphicFramePr>
                <p:nvPr/>
              </p:nvGraphicFramePr>
              <p:xfrm>
                <a:off x="2832" y="1680"/>
                <a:ext cx="189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96" name="Equation" r:id="rId8" imgW="139579" imgH="177646" progId="Equation.3">
                        <p:embed/>
                      </p:oleObj>
                    </mc:Choice>
                    <mc:Fallback>
                      <p:oleObj name="Equation" r:id="rId8" imgW="139579" imgH="17764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1680"/>
                              <a:ext cx="189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8" y="1680"/>
                  <a:ext cx="1728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Pivot to CG distance [m]</a:t>
                  </a:r>
                  <a:endParaRPr lang="en-US" sz="1800"/>
                </a:p>
              </p:txBody>
            </p:sp>
          </p:grpSp>
          <p:grpSp>
            <p:nvGrpSpPr>
              <p:cNvPr id="4130" name="Group 34"/>
              <p:cNvGrpSpPr>
                <a:grpSpLocks/>
              </p:cNvGrpSpPr>
              <p:nvPr/>
            </p:nvGrpSpPr>
            <p:grpSpPr bwMode="auto">
              <a:xfrm>
                <a:off x="2784" y="1872"/>
                <a:ext cx="1968" cy="336"/>
                <a:chOff x="2784" y="2016"/>
                <a:chExt cx="1968" cy="336"/>
              </a:xfrm>
            </p:grpSpPr>
            <p:graphicFrame>
              <p:nvGraphicFramePr>
                <p:cNvPr id="4103" name="Object 7"/>
                <p:cNvGraphicFramePr>
                  <a:graphicFrameLocks noChangeAspect="1"/>
                </p:cNvGraphicFramePr>
                <p:nvPr/>
              </p:nvGraphicFramePr>
              <p:xfrm>
                <a:off x="2784" y="2016"/>
                <a:ext cx="336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97" name="Equation" r:id="rId10" imgW="215619" imgH="215619" progId="Equation.3">
                        <p:embed/>
                      </p:oleObj>
                    </mc:Choice>
                    <mc:Fallback>
                      <p:oleObj name="Equation" r:id="rId10" imgW="215619" imgH="21561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4" y="2016"/>
                              <a:ext cx="336" cy="3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17" name="Rectangle 21"/>
                <p:cNvSpPr>
                  <a:spLocks noChangeArrowheads="1"/>
                </p:cNvSpPr>
                <p:nvPr/>
              </p:nvSpPr>
              <p:spPr bwMode="auto">
                <a:xfrm>
                  <a:off x="3168" y="2064"/>
                  <a:ext cx="1584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Mass of pendulum [kg]</a:t>
                  </a:r>
                  <a:endParaRPr lang="en-US" sz="1800"/>
                </a:p>
              </p:txBody>
            </p:sp>
          </p:grpSp>
          <p:grpSp>
            <p:nvGrpSpPr>
              <p:cNvPr id="4138" name="Group 42"/>
              <p:cNvGrpSpPr>
                <a:grpSpLocks/>
              </p:cNvGrpSpPr>
              <p:nvPr/>
            </p:nvGrpSpPr>
            <p:grpSpPr bwMode="auto">
              <a:xfrm>
                <a:off x="2832" y="2208"/>
                <a:ext cx="2052" cy="267"/>
                <a:chOff x="2832" y="2208"/>
                <a:chExt cx="2052" cy="267"/>
              </a:xfrm>
            </p:grpSpPr>
            <p:graphicFrame>
              <p:nvGraphicFramePr>
                <p:cNvPr id="4121" name="Object 25"/>
                <p:cNvGraphicFramePr>
                  <a:graphicFrameLocks noChangeAspect="1"/>
                </p:cNvGraphicFramePr>
                <p:nvPr/>
              </p:nvGraphicFramePr>
              <p:xfrm>
                <a:off x="2832" y="2208"/>
                <a:ext cx="189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98" name="Equation" r:id="rId12" imgW="139579" imgH="177646" progId="Equation.3">
                        <p:embed/>
                      </p:oleObj>
                    </mc:Choice>
                    <mc:Fallback>
                      <p:oleObj name="Equation" r:id="rId12" imgW="139579" imgH="17764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2208"/>
                              <a:ext cx="189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23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8" y="2208"/>
                  <a:ext cx="1248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Moment of Inertia </a:t>
                  </a:r>
                  <a:endParaRPr lang="en-US" sz="1800"/>
                </a:p>
              </p:txBody>
            </p:sp>
            <p:graphicFrame>
              <p:nvGraphicFramePr>
                <p:cNvPr id="4124" name="Object 28"/>
                <p:cNvGraphicFramePr>
                  <a:graphicFrameLocks noChangeAspect="1"/>
                </p:cNvGraphicFramePr>
                <p:nvPr/>
              </p:nvGraphicFramePr>
              <p:xfrm>
                <a:off x="4368" y="2208"/>
                <a:ext cx="516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99" name="Equation" r:id="rId14" imgW="545760" imgH="228600" progId="Equation.3">
                        <p:embed/>
                      </p:oleObj>
                    </mc:Choice>
                    <mc:Fallback>
                      <p:oleObj name="Equation" r:id="rId14" imgW="54576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68" y="2208"/>
                              <a:ext cx="516" cy="2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137" name="Group 41"/>
              <p:cNvGrpSpPr>
                <a:grpSpLocks/>
              </p:cNvGrpSpPr>
              <p:nvPr/>
            </p:nvGrpSpPr>
            <p:grpSpPr bwMode="auto">
              <a:xfrm>
                <a:off x="2832" y="2400"/>
                <a:ext cx="2640" cy="382"/>
                <a:chOff x="2832" y="2448"/>
                <a:chExt cx="2640" cy="382"/>
              </a:xfrm>
            </p:grpSpPr>
            <p:graphicFrame>
              <p:nvGraphicFramePr>
                <p:cNvPr id="4132" name="Object 36"/>
                <p:cNvGraphicFramePr>
                  <a:graphicFrameLocks noChangeAspect="1"/>
                </p:cNvGraphicFramePr>
                <p:nvPr/>
              </p:nvGraphicFramePr>
              <p:xfrm>
                <a:off x="2832" y="2544"/>
                <a:ext cx="192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00" name="Equation" r:id="rId16" imgW="114201" imgH="139579" progId="Equation.3">
                        <p:embed/>
                      </p:oleObj>
                    </mc:Choice>
                    <mc:Fallback>
                      <p:oleObj name="Equation" r:id="rId16" imgW="114201" imgH="13957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2544"/>
                              <a:ext cx="192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3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68" y="2544"/>
                  <a:ext cx="19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>
                      <a:latin typeface="Arial" charset="0"/>
                    </a:rPr>
                    <a:t>Viscous damping coefficient</a:t>
                  </a:r>
                </a:p>
              </p:txBody>
            </p:sp>
            <p:graphicFrame>
              <p:nvGraphicFramePr>
                <p:cNvPr id="4135" name="Object 39"/>
                <p:cNvGraphicFramePr>
                  <a:graphicFrameLocks noChangeAspect="1"/>
                </p:cNvGraphicFramePr>
                <p:nvPr/>
              </p:nvGraphicFramePr>
              <p:xfrm>
                <a:off x="5040" y="2448"/>
                <a:ext cx="432" cy="3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01" name="Equation" r:id="rId18" imgW="444240" imgH="393480" progId="Equation.3">
                        <p:embed/>
                      </p:oleObj>
                    </mc:Choice>
                    <mc:Fallback>
                      <p:oleObj name="Equation" r:id="rId18" imgW="444240" imgH="393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40" y="2448"/>
                              <a:ext cx="432" cy="3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8153400" y="1295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(3)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495800" y="2133600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Linearized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2</a:t>
            </a:r>
            <a:r>
              <a:rPr lang="en-US" sz="1600" baseline="30000">
                <a:solidFill>
                  <a:srgbClr val="FF0000"/>
                </a:solidFill>
                <a:latin typeface="Arial" charset="0"/>
              </a:rPr>
              <a:t>nd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order differential equation assumes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small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angles</a:t>
            </a:r>
          </a:p>
        </p:txBody>
      </p:sp>
    </p:spTree>
    <p:extLst>
      <p:ext uri="{BB962C8B-B14F-4D97-AF65-F5344CB8AC3E}">
        <p14:creationId xmlns:p14="http://schemas.microsoft.com/office/powerpoint/2010/main" val="340516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9" y="2819002"/>
            <a:ext cx="1493467" cy="135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73" y="2864086"/>
            <a:ext cx="4302125" cy="131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25203" y="5701635"/>
                <a:ext cx="1784014" cy="5050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0.545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03" y="5701635"/>
                <a:ext cx="1784014" cy="5050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>
            <a:off x="166027" y="5954140"/>
            <a:ext cx="83820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17752" y="5473035"/>
                <a:ext cx="666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/>
                          <a:ea typeface="Cambria Math"/>
                        </a:rPr>
                        <m:t>Μ</m:t>
                      </m:r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2" y="5473035"/>
                <a:ext cx="666977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312642" y="6068145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[%]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13378" y="5473035"/>
                <a:ext cx="7155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78" y="5473035"/>
                <a:ext cx="715581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3074675" y="6068144"/>
            <a:ext cx="481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[rad]</a:t>
            </a:r>
            <a:endParaRPr lang="en-US" sz="1200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2809217" y="5964128"/>
            <a:ext cx="882364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3067" y="5260861"/>
                <a:ext cx="1137619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0.00018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/>
                            </a:rPr>
                            <m:t>0.00033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=0.545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067" y="5260861"/>
                <a:ext cx="1137619" cy="381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97646" y="532158"/>
            <a:ext cx="7455972" cy="2057400"/>
            <a:chOff x="706578" y="576623"/>
            <a:chExt cx="7455972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276350" y="1661796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1/0.00033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50" y="1661796"/>
                  <a:ext cx="1784014" cy="5050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720417" y="1684850"/>
                  <a:ext cx="559769" cy="49705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0417" y="1684850"/>
                  <a:ext cx="559769" cy="49705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752350" y="1754257"/>
                  <a:ext cx="857927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0.00018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2350" y="1754257"/>
                  <a:ext cx="857927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407285" y="1668950"/>
                  <a:ext cx="423513" cy="5014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50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/>
                              </a:rPr>
                              <m:t>31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285" y="1668950"/>
                  <a:ext cx="423513" cy="50141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6" idx="3"/>
            </p:cNvCxnSpPr>
            <p:nvPr/>
          </p:nvCxnSpPr>
          <p:spPr>
            <a:xfrm flipV="1">
              <a:off x="3610277" y="1908145"/>
              <a:ext cx="66607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060364" y="1933380"/>
              <a:ext cx="66607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14150" y="1908144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34509" y="1415703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4509" y="1415703"/>
                  <a:ext cx="634917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093292" y="1424610"/>
                  <a:ext cx="7155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3292" y="1424610"/>
                  <a:ext cx="715581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280186" y="1933382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654257" y="1438571"/>
                  <a:ext cx="6220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Τ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257" y="1438571"/>
                  <a:ext cx="622093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53892" y="1450554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892" y="1450554"/>
                  <a:ext cx="666977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786179" y="1993080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[deg]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36839" y="1989191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642340" y="1987722"/>
                  <a:ext cx="579581" cy="445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𝑁𝑚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%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340" y="1987722"/>
                  <a:ext cx="579581" cy="44531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6199276" y="2085781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19098" y="2062034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[deg]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424115" y="709863"/>
                  <a:ext cx="1488484" cy="7147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1/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𝐽</m:t>
                                </m:r>
                              </m:den>
                            </m:f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𝑔𝑑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𝐽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4115" y="709863"/>
                  <a:ext cx="1488484" cy="71474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33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947851" y="1377073"/>
                  <a:ext cx="46692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851" y="1377073"/>
                  <a:ext cx="466923" cy="30777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 flipV="1">
              <a:off x="706578" y="1913501"/>
              <a:ext cx="666073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2520869" y="576623"/>
              <a:ext cx="4898229" cy="20574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881651" y="876510"/>
                  <a:ext cx="1137619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651" y="876510"/>
                  <a:ext cx="1137619" cy="38145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1293049" y="1530961"/>
              <a:ext cx="697301" cy="8318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293049" y="1450554"/>
              <a:ext cx="621101" cy="888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80019" y="5146596"/>
            <a:ext cx="3690132" cy="1447800"/>
            <a:chOff x="3880019" y="5146596"/>
            <a:chExt cx="3690132" cy="1447800"/>
          </a:xfrm>
        </p:grpSpPr>
        <p:sp>
          <p:nvSpPr>
            <p:cNvPr id="11" name="Rectangle 10"/>
            <p:cNvSpPr/>
            <p:nvPr/>
          </p:nvSpPr>
          <p:spPr>
            <a:xfrm>
              <a:off x="3880019" y="5146596"/>
              <a:ext cx="3690132" cy="1447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0.00018∗1∗180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0.00033∗3.14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=0.545</m:t>
                        </m:r>
                        <m:f>
                          <m:f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b="0" i="1" smtClean="0">
                                <a:latin typeface="Cambria Math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1000" b="0" i="1" smtClean="0">
                                <a:latin typeface="Cambria Math"/>
                              </a:rPr>
                              <m:t>3.14</m:t>
                            </m:r>
                          </m:den>
                        </m:f>
                        <m:r>
                          <a:rPr lang="en-US" sz="1000" b="0" i="1" smtClean="0">
                            <a:latin typeface="Cambria Math"/>
                          </a:rPr>
                          <m:t>=31.27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541" y="5300808"/>
                  <a:ext cx="2392514" cy="38145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/>
                              </a:rPr>
                              <m:t>31.27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/>
                              </a:rPr>
                              <m:t>+0.485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+53.96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177" y="5725538"/>
                  <a:ext cx="1784014" cy="5050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/>
            <p:nvPr/>
          </p:nvCxnSpPr>
          <p:spPr>
            <a:xfrm>
              <a:off x="3901001" y="5978043"/>
              <a:ext cx="83820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Μ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726" y="5496938"/>
                  <a:ext cx="666977" cy="3385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047616" y="6092048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/>
                            <a:ea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2" y="5496938"/>
                  <a:ext cx="634917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6809649" y="6092047"/>
              <a:ext cx="481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[rad]</a:t>
              </a:r>
              <a:endParaRPr lang="en-US" sz="12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6544191" y="5988031"/>
              <a:ext cx="882364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18089" y="196334"/>
            <a:ext cx="20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DCP Plant Model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799" y="4343400"/>
                <a:ext cx="83311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motor power input [%]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is gain and derived in nxtLabview-SimulinkTesting-111218a.pdf Equations (5)-(7)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4343400"/>
                <a:ext cx="8331127" cy="646331"/>
              </a:xfrm>
              <a:prstGeom prst="rect">
                <a:avLst/>
              </a:prstGeom>
              <a:blipFill rotWithShape="1">
                <a:blip r:embed="rId24"/>
                <a:stretch>
                  <a:fillRect l="-439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96201" y="559479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Used this TF initially</a:t>
            </a:r>
          </a:p>
        </p:txBody>
      </p:sp>
    </p:spTree>
    <p:extLst>
      <p:ext uri="{BB962C8B-B14F-4D97-AF65-F5344CB8AC3E}">
        <p14:creationId xmlns:p14="http://schemas.microsoft.com/office/powerpoint/2010/main" val="18379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503" y="304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11/26/18: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Suspecting that poor model caused Labview PP to fail, Matlab System ID toolbox was used</a:t>
            </a:r>
          </a:p>
        </p:txBody>
      </p:sp>
      <p:pic>
        <p:nvPicPr>
          <p:cNvPr id="1029" name="Picture 5" descr="C:\Users\PAULOH~1\AppData\Local\Temp\SNAGHTML2cbb24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57" y="1159164"/>
            <a:ext cx="2876202" cy="28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OH~1\AppData\Local\Temp\SNAGHTML2cbc9f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59" y="1159164"/>
            <a:ext cx="2406958" cy="28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4459" y="2911764"/>
            <a:ext cx="20697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Blue: Simulated step response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Red: Experimental step response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2764" y="4225192"/>
                <a:ext cx="2857834" cy="5409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30.35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+0.8084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4" y="4225192"/>
                <a:ext cx="2857834" cy="5409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93659" y="4231026"/>
                <a:ext cx="2896306" cy="5409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31.27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659" y="4231026"/>
                <a:ext cx="2896306" cy="5409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91831" y="4771943"/>
            <a:ext cx="1277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Matlab System ID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8591" y="4801134"/>
            <a:ext cx="1286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Hand calculations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1699" y="5209458"/>
                <a:ext cx="25128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Poles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−0.4042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±6.6511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9" y="5209458"/>
                <a:ext cx="2512867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145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93659" y="5218631"/>
                <a:ext cx="25128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Poles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−0.2425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±7.3417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659" y="5218631"/>
                <a:ext cx="2512867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21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306" y="5683467"/>
                <a:ext cx="2203680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0.4042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6.6511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=0.061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deg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5683467"/>
                <a:ext cx="2203680" cy="439223"/>
              </a:xfrm>
              <a:prstGeom prst="rect">
                <a:avLst/>
              </a:prstGeom>
              <a:blipFill rotWithShape="1">
                <a:blip r:embed="rId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69552" y="5696312"/>
                <a:ext cx="2203680" cy="443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0.2425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7.3417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=0.033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deg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552" y="5696312"/>
                <a:ext cx="2203680" cy="4430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0306" y="6171620"/>
                <a:ext cx="1717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𝜁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0.061=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𝟎𝟔𝟏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6171620"/>
                <a:ext cx="1717906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3556" y="6171620"/>
                <a:ext cx="1717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𝜁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0.033=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𝟎𝟑𝟑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56" y="6171620"/>
                <a:ext cx="1717906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85998" y="6477000"/>
                <a:ext cx="4316438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0.2425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7.3417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0.059+53.9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53.96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𝟑𝟒</m:t>
                      </m:r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998" y="6477000"/>
                <a:ext cx="4316438" cy="3211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6503" y="6477000"/>
                <a:ext cx="4486356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0.4042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6.6511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0.1634+44.23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44.40</m:t>
                          </m:r>
                        </m:e>
                      </m:ra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𝟔𝟔</m:t>
                      </m:r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3" y="6477000"/>
                <a:ext cx="4486356" cy="32111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57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2603500" y="609600"/>
            <a:ext cx="4267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96217"/>
              </p:ext>
            </p:extLst>
          </p:nvPr>
        </p:nvGraphicFramePr>
        <p:xfrm>
          <a:off x="1970088" y="2390775"/>
          <a:ext cx="53689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2717640" imgH="253800" progId="Equation.3">
                  <p:embed/>
                </p:oleObj>
              </mc:Choice>
              <mc:Fallback>
                <p:oleObj name="Equation" r:id="rId3" imgW="271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2390775"/>
                        <a:ext cx="53689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13647" y="123236"/>
            <a:ext cx="235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Pole Placement Design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3124200"/>
            <a:ext cx="489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fitted TF, derived state-space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94457" y="3056361"/>
                <a:ext cx="2857834" cy="54091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TF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30.35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+0.8084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+44.4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457" y="3056361"/>
                <a:ext cx="2857834" cy="5409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3902" y="3886200"/>
                <a:ext cx="4501297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−44.4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−0.8084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30.35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02" y="3886200"/>
                <a:ext cx="4501297" cy="6075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90963" y="4623335"/>
                <a:ext cx="527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963" y="4623335"/>
                <a:ext cx="52738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18591" y="4581646"/>
                <a:ext cx="550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91" y="4581646"/>
                <a:ext cx="55072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/>
          <p:cNvSpPr/>
          <p:nvPr/>
        </p:nvSpPr>
        <p:spPr>
          <a:xfrm rot="5400000">
            <a:off x="4048066" y="3663536"/>
            <a:ext cx="175816" cy="18362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 rot="5400000">
            <a:off x="6131477" y="4159822"/>
            <a:ext cx="124956" cy="7927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32150" y="5008831"/>
                <a:ext cx="2406172" cy="553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50" y="5008831"/>
                <a:ext cx="2406172" cy="5535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e 42"/>
          <p:cNvSpPr/>
          <p:nvPr/>
        </p:nvSpPr>
        <p:spPr>
          <a:xfrm rot="5400000">
            <a:off x="4075848" y="5259408"/>
            <a:ext cx="124956" cy="605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07848" y="5624858"/>
                <a:ext cx="566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48" y="5624858"/>
                <a:ext cx="56637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ight Brace 44"/>
          <p:cNvSpPr/>
          <p:nvPr/>
        </p:nvSpPr>
        <p:spPr>
          <a:xfrm rot="5400000">
            <a:off x="5265564" y="5357397"/>
            <a:ext cx="124958" cy="40996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84932" y="5624860"/>
                <a:ext cx="486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932" y="5624860"/>
                <a:ext cx="48622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90879" y="632618"/>
            <a:ext cx="6916359" cy="1608933"/>
            <a:chOff x="190879" y="632618"/>
            <a:chExt cx="6916359" cy="1608933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3965575" y="1882775"/>
              <a:ext cx="6286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 = -Kx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802063" y="1776413"/>
              <a:ext cx="868363" cy="465138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>
              <a:off x="2603500" y="2001838"/>
              <a:ext cx="118268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5133975" y="1042988"/>
              <a:ext cx="0" cy="100330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4745038" y="2046288"/>
              <a:ext cx="388938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684713" y="2032000"/>
              <a:ext cx="60325" cy="44450"/>
            </a:xfrm>
            <a:custGeom>
              <a:avLst/>
              <a:gdLst>
                <a:gd name="T0" fmla="*/ 0 w 38"/>
                <a:gd name="T1" fmla="*/ 9 h 28"/>
                <a:gd name="T2" fmla="*/ 38 w 38"/>
                <a:gd name="T3" fmla="*/ 9 h 28"/>
                <a:gd name="T4" fmla="*/ 38 w 38"/>
                <a:gd name="T5" fmla="*/ 28 h 28"/>
                <a:gd name="T6" fmla="*/ 0 w 38"/>
                <a:gd name="T7" fmla="*/ 9 h 28"/>
                <a:gd name="T8" fmla="*/ 38 w 38"/>
                <a:gd name="T9" fmla="*/ 0 h 28"/>
                <a:gd name="T10" fmla="*/ 38 w 38"/>
                <a:gd name="T11" fmla="*/ 9 h 28"/>
                <a:gd name="T12" fmla="*/ 0 w 3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0" y="9"/>
                  </a:moveTo>
                  <a:lnTo>
                    <a:pt x="38" y="9"/>
                  </a:lnTo>
                  <a:lnTo>
                    <a:pt x="38" y="28"/>
                  </a:lnTo>
                  <a:lnTo>
                    <a:pt x="0" y="9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411538" y="879475"/>
              <a:ext cx="12430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 = F   x + G   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427413" y="730250"/>
              <a:ext cx="1190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786188" y="998538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384675" y="984250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306763" y="758825"/>
              <a:ext cx="1482725" cy="569913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5508625" y="893763"/>
              <a:ext cx="19526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5373688" y="758825"/>
              <a:ext cx="554038" cy="5842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4789488" y="1028700"/>
              <a:ext cx="523875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299075" y="998538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5927725" y="1028700"/>
              <a:ext cx="493713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421438" y="998538"/>
              <a:ext cx="60325" cy="44450"/>
            </a:xfrm>
            <a:custGeom>
              <a:avLst/>
              <a:gdLst>
                <a:gd name="T0" fmla="*/ 38 w 38"/>
                <a:gd name="T1" fmla="*/ 19 h 28"/>
                <a:gd name="T2" fmla="*/ 0 w 38"/>
                <a:gd name="T3" fmla="*/ 19 h 28"/>
                <a:gd name="T4" fmla="*/ 0 w 38"/>
                <a:gd name="T5" fmla="*/ 0 h 28"/>
                <a:gd name="T6" fmla="*/ 38 w 38"/>
                <a:gd name="T7" fmla="*/ 19 h 28"/>
                <a:gd name="T8" fmla="*/ 0 w 38"/>
                <a:gd name="T9" fmla="*/ 28 h 28"/>
                <a:gd name="T10" fmla="*/ 0 w 38"/>
                <a:gd name="T11" fmla="*/ 19 h 28"/>
                <a:gd name="T12" fmla="*/ 38 w 3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38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6630988" y="879475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029200" y="744538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2768600" y="1058863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217863" y="1028700"/>
              <a:ext cx="74613" cy="44450"/>
            </a:xfrm>
            <a:custGeom>
              <a:avLst/>
              <a:gdLst>
                <a:gd name="T0" fmla="*/ 47 w 47"/>
                <a:gd name="T1" fmla="*/ 19 h 28"/>
                <a:gd name="T2" fmla="*/ 0 w 47"/>
                <a:gd name="T3" fmla="*/ 19 h 28"/>
                <a:gd name="T4" fmla="*/ 0 w 47"/>
                <a:gd name="T5" fmla="*/ 0 h 28"/>
                <a:gd name="T6" fmla="*/ 47 w 47"/>
                <a:gd name="T7" fmla="*/ 19 h 28"/>
                <a:gd name="T8" fmla="*/ 0 w 47"/>
                <a:gd name="T9" fmla="*/ 28 h 28"/>
                <a:gd name="T10" fmla="*/ 0 w 47"/>
                <a:gd name="T11" fmla="*/ 19 h 28"/>
                <a:gd name="T12" fmla="*/ 47 w 47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47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47" y="19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917825" y="632618"/>
              <a:ext cx="16510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643563" y="968375"/>
              <a:ext cx="2095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2603500" y="1163638"/>
              <a:ext cx="0" cy="86121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69356" y="916781"/>
              <a:ext cx="268288" cy="268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795689" y="686593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1955800" y="1058863"/>
              <a:ext cx="4635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0477785"/>
                    </p:ext>
                  </p:extLst>
                </p:nvPr>
              </p:nvGraphicFramePr>
              <p:xfrm>
                <a:off x="5610225" y="1671638"/>
                <a:ext cx="1497013" cy="39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95" name="Equation" r:id="rId14" imgW="685800" imgH="177480" progId="Equation.3">
                        <p:embed/>
                      </p:oleObj>
                    </mc:Choice>
                    <mc:Fallback>
                      <p:oleObj name="Equation" r:id="rId14" imgW="6858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10225" y="1671638"/>
                              <a:ext cx="1497013" cy="3937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0477785"/>
                    </p:ext>
                  </p:extLst>
                </p:nvPr>
              </p:nvGraphicFramePr>
              <p:xfrm>
                <a:off x="5610225" y="1671638"/>
                <a:ext cx="1497013" cy="393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77" name="Equation" r:id="rId16" imgW="685800" imgH="177480" progId="Equation.3">
                        <p:embed/>
                      </p:oleObj>
                    </mc:Choice>
                    <mc:Fallback>
                      <p:oleObj name="Equation" r:id="rId16" imgW="6858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10225" y="1671638"/>
                              <a:ext cx="1497013" cy="3937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90879" y="1500187"/>
                  <a:ext cx="1359924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𝐾𝑥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79" y="1500187"/>
                  <a:ext cx="1359924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8826" y="138484"/>
                <a:ext cx="5779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Characteristic equation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det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𝑠𝐼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𝑜𝑙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𝑜𝑙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𝐾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6" y="138484"/>
                <a:ext cx="577908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4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8826" y="609600"/>
                <a:ext cx="6203045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−44.4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−0.8084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30.35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6" y="609600"/>
                <a:ext cx="6203045" cy="5543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3462" y="1371600"/>
                <a:ext cx="5511252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44.4+30.35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+0.8084+30.35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2" y="1371600"/>
                <a:ext cx="5511252" cy="70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2245757"/>
                <a:ext cx="5570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0.8084+30.35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+(44.4+30.35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45757"/>
                <a:ext cx="55708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037" y="2781042"/>
                <a:ext cx="817133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If desire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𝜁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≐0.707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5 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sec then can show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=−0.799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±0.799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7" y="2781042"/>
                <a:ext cx="8171339" cy="381515"/>
              </a:xfrm>
              <a:prstGeom prst="rect">
                <a:avLst/>
              </a:prstGeom>
              <a:blipFill rotWithShape="1">
                <a:blip r:embed="rId6"/>
                <a:stretch>
                  <a:fillRect l="-597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2715" y="3276600"/>
                <a:ext cx="5549981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desired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+1.598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+1.276≐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15" y="3276600"/>
                <a:ext cx="5549981" cy="394660"/>
              </a:xfrm>
              <a:prstGeom prst="rect">
                <a:avLst/>
              </a:prstGeom>
              <a:blipFill rotWithShape="1"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219979" y="224575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(1)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9979" y="32766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38862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Equating (1) and (2) yields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3200" y="4343400"/>
                <a:ext cx="2911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0.8084+30.35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≡1.598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43400"/>
                <a:ext cx="29113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9749" y="4712732"/>
                <a:ext cx="2598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44.4+30.35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≡1.276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749" y="4712732"/>
                <a:ext cx="259821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764714" y="4255532"/>
            <a:ext cx="1417544" cy="926068"/>
            <a:chOff x="5764714" y="4255532"/>
            <a:chExt cx="1417544" cy="926068"/>
          </a:xfrm>
        </p:grpSpPr>
        <p:sp>
          <p:nvSpPr>
            <p:cNvPr id="15" name="Rectangle 14"/>
            <p:cNvSpPr/>
            <p:nvPr/>
          </p:nvSpPr>
          <p:spPr>
            <a:xfrm>
              <a:off x="5764714" y="4255532"/>
              <a:ext cx="1417544" cy="92606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808741" y="4343400"/>
                  <a:ext cx="13339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=0.026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41" y="4343400"/>
                  <a:ext cx="133395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08741" y="4680466"/>
                  <a:ext cx="13735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=−1.42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41" y="4680466"/>
                  <a:ext cx="137351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9251" y="5444714"/>
                <a:ext cx="87685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give the desired dynamics. This is non-regulator, so need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/>
                      </a:rPr>
                      <m:t> </m:t>
                    </m:r>
                    <m:r>
                      <a:rPr lang="en-US" sz="1200" b="0" i="1" smtClean="0">
                        <a:latin typeface="Cambria Math"/>
                      </a:rPr>
                      <m:t>𝑁</m:t>
                    </m:r>
                    <m:r>
                      <a:rPr lang="en-US" sz="12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𝑜𝑙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𝑜𝑙</m:t>
                                        </m:r>
                                      </m:sub>
                                    </m:s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𝑜𝑙</m:t>
                                        </m:r>
                                      </m:sub>
                                    </m:s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𝑜𝑙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200" dirty="0" smtClean="0"/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as steady-state value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1" y="5444714"/>
                <a:ext cx="8768549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55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79827" y="6201238"/>
                <a:ext cx="181197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0" dirty="0" smtClean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𝑁𝑟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𝐾𝑥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27" y="6201238"/>
                <a:ext cx="1811971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26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1394" y="3122713"/>
            <a:ext cx="7883418" cy="3735287"/>
            <a:chOff x="386862" y="152400"/>
            <a:chExt cx="7883418" cy="3735287"/>
          </a:xfrm>
        </p:grpSpPr>
        <p:pic>
          <p:nvPicPr>
            <p:cNvPr id="3074" name="Picture 2" descr="C:\Users\PAULOH~1\AppData\Local\Temp\SNAGHTML32c38a5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62" y="152400"/>
              <a:ext cx="4355042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69985"/>
              <a:ext cx="3139709" cy="341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3941" y="3579910"/>
              <a:ext cx="372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FILE:   legoDcpPolePlacementFittedModel1_0.slx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27827" y="3577024"/>
              <a:ext cx="3342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Scope output for fitted DCP model with PID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1394" y="48128"/>
            <a:ext cx="7019118" cy="2960490"/>
            <a:chOff x="386862" y="3884801"/>
            <a:chExt cx="7019118" cy="296049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62" y="3884801"/>
              <a:ext cx="4142107" cy="2652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6862" y="6537514"/>
              <a:ext cx="5846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00courses</a:t>
              </a:r>
              <a:r>
                <a:rPr lang="en-US" sz="1400" dirty="0"/>
                <a:t>\...\</a:t>
              </a:r>
              <a:r>
                <a:rPr lang="en-US" sz="1400" dirty="0" smtClean="0"/>
                <a:t>labview-XX-</a:t>
              </a:r>
              <a:r>
                <a:rPr lang="en-US" sz="1400" dirty="0" err="1" smtClean="0"/>
                <a:t>MatlabSystemId</a:t>
              </a:r>
              <a:r>
                <a:rPr lang="en-US" sz="1400" dirty="0" smtClean="0"/>
                <a:t>\legoDcpPolePlacementGains1_0.m</a:t>
              </a:r>
              <a:endParaRPr lang="en-US" sz="1400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964136"/>
              <a:ext cx="237678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693587" y="1066800"/>
            <a:ext cx="22218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Matlab place function yields same result as hand calculation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4868" y="2051513"/>
            <a:ext cx="241925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 scale factor calculated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50062" y="4724399"/>
                <a:ext cx="1927138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Simulink plot looks good;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</a:rPr>
                      <m:t>=5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/>
                      </a:rPr>
                      <m:t>sec</m:t>
                    </m:r>
                  </m:oMath>
                </a14:m>
                <a:r>
                  <a:rPr lang="en-US" sz="1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</a:rPr>
                      <m:t>𝜁</m:t>
                    </m:r>
                  </m:oMath>
                </a14:m>
                <a:r>
                  <a:rPr lang="en-US" sz="1200" dirty="0" smtClean="0"/>
                  <a:t> looks reasonable (i.e. slight overshoot)</a:t>
                </a:r>
                <a:endParaRPr lang="en-US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062" y="4724399"/>
                <a:ext cx="1927138" cy="830997"/>
              </a:xfrm>
              <a:prstGeom prst="rect">
                <a:avLst/>
              </a:prstGeom>
              <a:blipFill rotWithShape="1">
                <a:blip r:embed="rId6"/>
                <a:stretch>
                  <a:fillRect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87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501444"/>
            <a:ext cx="9067656" cy="3074195"/>
            <a:chOff x="0" y="501444"/>
            <a:chExt cx="9067656" cy="30741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3400"/>
              <a:ext cx="6096000" cy="30422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757" y="501444"/>
              <a:ext cx="5179899" cy="302833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09600" y="132112"/>
            <a:ext cx="818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.\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8 nxtDcpPolePlacement\nxtLabviewDcpPolePlacement2_0c.vi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(11/29/18)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2965952">
            <a:off x="5330982" y="2697797"/>
            <a:ext cx="266700" cy="1940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965952">
            <a:off x="4741068" y="2148415"/>
            <a:ext cx="382631" cy="1960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3529781"/>
                <a:ext cx="8534400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Matlab calculated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=0.0429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  This would 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=1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deg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Thus for 35 deg, should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=0.0429∗35=1.5</m:t>
                    </m:r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29781"/>
                <a:ext cx="8534400" cy="670761"/>
              </a:xfrm>
              <a:prstGeom prst="rect">
                <a:avLst/>
              </a:prstGeom>
              <a:blipFill rotWithShape="1">
                <a:blip r:embed="rId4"/>
                <a:stretch>
                  <a:fillRect l="-571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21110996">
            <a:off x="4463105" y="1618126"/>
            <a:ext cx="266700" cy="1940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1" y="4200542"/>
                <a:ext cx="8686800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Red arrows show the various gains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operating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Blue arrow shows that using Hi Technic angle sensor’s angular velocity [RPM].  This is multiplied by 6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Arial" pitchFamily="34" charset="0"/>
                      </a:rPr>
                      <m:t>in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deg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)/(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sec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rev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to yield angular velocity [deg/sec]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4200542"/>
                <a:ext cx="8686800" cy="936154"/>
              </a:xfrm>
              <a:prstGeom prst="rect">
                <a:avLst/>
              </a:prstGeom>
              <a:blipFill rotWithShape="1">
                <a:blip r:embed="rId5"/>
                <a:stretch>
                  <a:fillRect l="-561" t="-1299" r="-982"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 rot="19240364">
            <a:off x="1238011" y="2355335"/>
            <a:ext cx="382631" cy="19609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175" y="518928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Results: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0402" y="5181912"/>
                <a:ext cx="763833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ea typeface="Cambria Math"/>
                  </a:rPr>
                  <a:t>Without deadzone, DCP goes past 90 deg.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60%</m:t>
                    </m:r>
                  </m:oMath>
                </a14:m>
                <a:r>
                  <a:rPr lang="en-US" dirty="0" smtClean="0"/>
                  <a:t> deadzone was used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Motor gets 60% power, DCP exponentially oscillates to steady-state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47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Unclear if VI is doing “control”; results look more like a step response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Results not much different if used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 instead of sensor’s RPM output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Results don’t change much at smaller or larger sampling time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02" y="5181912"/>
                <a:ext cx="7638330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479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18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73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12/01/18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3182" y="501134"/>
                <a:ext cx="7474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Q1: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?  Is it an angle (in degrees)?  Is it motor power (in %)?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" y="501134"/>
                <a:ext cx="747461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3182" y="95833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Recall, that we have PID: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67810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473" y="4876800"/>
                <a:ext cx="85413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 the PID above, the transfer function relates motor power [%] to angle [deg].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is an angle.  This angle is used to calculate the error (also in degrees).  We don’t need the</a:t>
                </a:r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  <a:cs typeface="Arial" pitchFamily="34" charset="0"/>
                          </a:rPr>
                          <m:t>31</m:t>
                        </m:r>
                      </m:den>
                    </m:f>
                    <m:r>
                      <a:rPr lang="en-US" sz="120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conversion factor; response will just be a bit slower.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So, ultimately, in the above PID,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increases to reduce the error…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3" y="4876800"/>
                <a:ext cx="8541327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642" t="-2538" r="-50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2286000"/>
                <a:ext cx="2984471" cy="38715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0.545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∗ </m:t>
                      </m:r>
                      <m:f>
                        <m:f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180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/>
                            </a:rPr>
                            <m:t>3.14</m:t>
                          </m:r>
                        </m:den>
                      </m:f>
                      <m:r>
                        <a:rPr lang="en-US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/>
                            </a:rPr>
                            <m:t>31.22</m:t>
                          </m:r>
                        </m:num>
                        <m:den>
                          <m:sSup>
                            <m:sSup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/>
                            </a:rPr>
                            <m:t>+0.485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+53.96</m:t>
                          </m:r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286000"/>
                <a:ext cx="2984471" cy="3871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57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2130</Words>
  <Application>Microsoft Office PowerPoint</Application>
  <PresentationFormat>On-screen Show (4:3)</PresentationFormat>
  <Paragraphs>203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31</cp:revision>
  <cp:lastPrinted>2018-12-05T22:13:10Z</cp:lastPrinted>
  <dcterms:created xsi:type="dcterms:W3CDTF">2018-11-30T01:32:20Z</dcterms:created>
  <dcterms:modified xsi:type="dcterms:W3CDTF">2018-12-14T18:19:00Z</dcterms:modified>
</cp:coreProperties>
</file>