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3" r:id="rId5"/>
    <p:sldId id="257" r:id="rId6"/>
    <p:sldId id="258" r:id="rId7"/>
    <p:sldId id="264" r:id="rId8"/>
    <p:sldId id="265" r:id="rId9"/>
    <p:sldId id="260" r:id="rId10"/>
    <p:sldId id="266" r:id="rId11"/>
    <p:sldId id="269" r:id="rId12"/>
    <p:sldId id="270" r:id="rId13"/>
    <p:sldId id="271" r:id="rId14"/>
    <p:sldId id="259" r:id="rId15"/>
    <p:sldId id="267" r:id="rId16"/>
    <p:sldId id="268" r:id="rId17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D8CD-EE76-4E9A-B2DC-ED9CCBB29AAC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4A3B-B12F-46FA-8E62-3128448A0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57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D8CD-EE76-4E9A-B2DC-ED9CCBB29AAC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4A3B-B12F-46FA-8E62-3128448A0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5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D8CD-EE76-4E9A-B2DC-ED9CCBB29AAC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4A3B-B12F-46FA-8E62-3128448A0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4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D8CD-EE76-4E9A-B2DC-ED9CCBB29AAC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4A3B-B12F-46FA-8E62-3128448A0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9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D8CD-EE76-4E9A-B2DC-ED9CCBB29AAC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4A3B-B12F-46FA-8E62-3128448A0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36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D8CD-EE76-4E9A-B2DC-ED9CCBB29AAC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4A3B-B12F-46FA-8E62-3128448A0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37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D8CD-EE76-4E9A-B2DC-ED9CCBB29AAC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4A3B-B12F-46FA-8E62-3128448A0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31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D8CD-EE76-4E9A-B2DC-ED9CCBB29AAC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4A3B-B12F-46FA-8E62-3128448A0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0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D8CD-EE76-4E9A-B2DC-ED9CCBB29AAC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4A3B-B12F-46FA-8E62-3128448A0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1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D8CD-EE76-4E9A-B2DC-ED9CCBB29AAC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4A3B-B12F-46FA-8E62-3128448A0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3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D8CD-EE76-4E9A-B2DC-ED9CCBB29AAC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4A3B-B12F-46FA-8E62-3128448A0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9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CD8CD-EE76-4E9A-B2DC-ED9CCBB29AAC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74A3B-B12F-46FA-8E62-3128448A0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1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1" Type="http://schemas.openxmlformats.org/officeDocument/2006/relationships/image" Target="../media/image30.png"/><Relationship Id="rId25" Type="http://schemas.openxmlformats.org/officeDocument/2006/relationships/image" Target="../media/image82.png"/><Relationship Id="rId2" Type="http://schemas.openxmlformats.org/officeDocument/2006/relationships/image" Target="../media/image80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4" Type="http://schemas.openxmlformats.org/officeDocument/2006/relationships/image" Target="../media/image83.png"/><Relationship Id="rId23" Type="http://schemas.openxmlformats.org/officeDocument/2006/relationships/image" Target="../media/image32.png"/><Relationship Id="rId22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6.png"/><Relationship Id="rId21" Type="http://schemas.openxmlformats.org/officeDocument/2006/relationships/image" Target="../media/image30.png"/><Relationship Id="rId34" Type="http://schemas.openxmlformats.org/officeDocument/2006/relationships/image" Target="../media/image93.png"/><Relationship Id="rId33" Type="http://schemas.openxmlformats.org/officeDocument/2006/relationships/image" Target="../media/image92.png"/><Relationship Id="rId20" Type="http://schemas.openxmlformats.org/officeDocument/2006/relationships/image" Target="../media/image29.png"/><Relationship Id="rId29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24" Type="http://schemas.openxmlformats.org/officeDocument/2006/relationships/image" Target="../media/image84.png"/><Relationship Id="rId32" Type="http://schemas.openxmlformats.org/officeDocument/2006/relationships/image" Target="../media/image91.png"/><Relationship Id="rId23" Type="http://schemas.openxmlformats.org/officeDocument/2006/relationships/image" Target="../media/image32.png"/><Relationship Id="rId28" Type="http://schemas.openxmlformats.org/officeDocument/2006/relationships/image" Target="../media/image88.png"/><Relationship Id="rId31" Type="http://schemas.openxmlformats.org/officeDocument/2006/relationships/image" Target="../media/image90.png"/><Relationship Id="rId22" Type="http://schemas.openxmlformats.org/officeDocument/2006/relationships/image" Target="../media/image31.png"/><Relationship Id="rId27" Type="http://schemas.openxmlformats.org/officeDocument/2006/relationships/image" Target="../media/image87.png"/><Relationship Id="rId30" Type="http://schemas.openxmlformats.org/officeDocument/2006/relationships/image" Target="../media/image8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90.png"/><Relationship Id="rId4" Type="http://schemas.openxmlformats.org/officeDocument/2006/relationships/image" Target="../media/image78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w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9.wmf"/><Relationship Id="rId7" Type="http://schemas.openxmlformats.org/officeDocument/2006/relationships/image" Target="../media/image2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5" Type="http://schemas.openxmlformats.org/officeDocument/2006/relationships/image" Target="../media/image6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Relationship Id="rId1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1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0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4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5.png"/><Relationship Id="rId3" Type="http://schemas.openxmlformats.org/officeDocument/2006/relationships/oleObject" Target="../embeddings/oleObject9.bin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36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00.bin"/><Relationship Id="rId1" Type="http://schemas.openxmlformats.org/officeDocument/2006/relationships/vmlDrawing" Target="../drawings/vmlDrawing2.vml"/><Relationship Id="rId11" Type="http://schemas.openxmlformats.org/officeDocument/2006/relationships/image" Target="../media/image52.png"/><Relationship Id="rId15" Type="http://schemas.openxmlformats.org/officeDocument/2006/relationships/image" Target="../media/image36.wmf"/><Relationship Id="rId10" Type="http://schemas.openxmlformats.org/officeDocument/2006/relationships/image" Target="../media/image51.png"/><Relationship Id="rId4" Type="http://schemas.openxmlformats.org/officeDocument/2006/relationships/image" Target="../media/image35.wmf"/><Relationship Id="rId9" Type="http://schemas.openxmlformats.org/officeDocument/2006/relationships/image" Target="../media/image50.png"/><Relationship Id="rId1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4867"/>
            <a:ext cx="8314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Goal: Pole Placement of LEGO DCP via Simulink and Labview (notes created: </a:t>
            </a:r>
            <a:r>
              <a:rPr lang="en-US" b="1" dirty="0" smtClean="0">
                <a:solidFill>
                  <a:srgbClr val="FF0000"/>
                </a:solidFill>
              </a:rPr>
              <a:t>11/29/18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9244" y="533400"/>
                <a:ext cx="8572027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Situation: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10/26/18: Hand-derived notes for suitable transfer function and derived PP gain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11/01/18: Started Simulink (XCOS is buggy) PP simulation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11/02/18: Simulink PP simulation working (0.707 damping ratio and 5 sec settling time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11/04/18: Began Labview implementation but failing; suspect poor model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11/26/18: Applied Matlab System ID from 50% motor power step input response data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11/28/18: Began Labview implementation with fitted model; still fails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11/29/18: Used angle sensor’s RPM output rather than using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200" i="1" smtClean="0">
                            <a:latin typeface="Cambria Math"/>
                            <a:ea typeface="Cambria Math"/>
                          </a:rPr>
                          <m:t>𝜃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20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2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2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2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en-US" sz="1200" b="0" i="1" smtClean="0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dirty="0" smtClean="0"/>
                  <a:t> but still fails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44" y="533400"/>
                <a:ext cx="8572027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640" t="-1323" b="-2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7562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64049" y="304800"/>
                <a:ext cx="460375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The scope will yield a response of 35 degrees (slowly ramps, with some overshoot).  What ever value the step input is set for and then multiples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will be the steady-state value…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049" y="304800"/>
                <a:ext cx="4603752" cy="1477328"/>
              </a:xfrm>
              <a:prstGeom prst="rect">
                <a:avLst/>
              </a:prstGeom>
              <a:blipFill rotWithShape="1">
                <a:blip r:embed="rId2"/>
                <a:stretch>
                  <a:fillRect l="-1058" t="-2066" r="-1058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46599" y="1782128"/>
                <a:ext cx="452120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Recall, that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𝐵</m:t>
                    </m:r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𝐶</m:t>
                    </m:r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𝐷</m:t>
                    </m:r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used are the state space representation for the transfer function: 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599" y="1782128"/>
                <a:ext cx="4521202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1213" t="-3289" r="-270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981433" y="2858792"/>
            <a:ext cx="3690132" cy="1447800"/>
            <a:chOff x="3880019" y="5146596"/>
            <a:chExt cx="3690132" cy="1447800"/>
          </a:xfrm>
        </p:grpSpPr>
        <p:sp>
          <p:nvSpPr>
            <p:cNvPr id="7" name="Rectangle 6"/>
            <p:cNvSpPr/>
            <p:nvPr/>
          </p:nvSpPr>
          <p:spPr>
            <a:xfrm>
              <a:off x="3880019" y="5146596"/>
              <a:ext cx="3690132" cy="1447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525541" y="5300808"/>
                  <a:ext cx="2392514" cy="3814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0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000" b="0" i="1" smtClean="0">
                                <a:latin typeface="Cambria Math"/>
                              </a:rPr>
                              <m:t>0.00018∗1∗180</m:t>
                            </m:r>
                          </m:num>
                          <m:den>
                            <m:r>
                              <a:rPr lang="en-US" sz="1000" b="0" i="1" smtClean="0">
                                <a:latin typeface="Cambria Math"/>
                              </a:rPr>
                              <m:t>0.00033∗3.14</m:t>
                            </m:r>
                          </m:den>
                        </m:f>
                        <m:r>
                          <a:rPr lang="en-US" sz="1000" b="0" i="1" smtClean="0">
                            <a:latin typeface="Cambria Math"/>
                          </a:rPr>
                          <m:t>=0.545</m:t>
                        </m:r>
                        <m:f>
                          <m:fPr>
                            <m:ctrlPr>
                              <a:rPr lang="en-US" sz="1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000" b="0" i="1" smtClean="0">
                                <a:latin typeface="Cambria Math"/>
                              </a:rPr>
                              <m:t>180</m:t>
                            </m:r>
                          </m:num>
                          <m:den>
                            <m:r>
                              <a:rPr lang="en-US" sz="1000" b="0" i="1" smtClean="0">
                                <a:latin typeface="Cambria Math"/>
                              </a:rPr>
                              <m:t>3.14</m:t>
                            </m:r>
                          </m:den>
                        </m:f>
                        <m:r>
                          <a:rPr lang="en-US" sz="1000" b="0" i="1" smtClean="0">
                            <a:latin typeface="Cambria Math"/>
                          </a:rPr>
                          <m:t>=31.27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5541" y="5300808"/>
                  <a:ext cx="2392514" cy="381451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760177" y="5725538"/>
                  <a:ext cx="1784014" cy="50501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/>
                              </a:rPr>
                              <m:t>31.27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4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400" b="0" i="1" smtClean="0">
                                <a:latin typeface="Cambria Math"/>
                              </a:rPr>
                              <m:t>+0.485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+53.96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0177" y="5725538"/>
                  <a:ext cx="1784014" cy="505010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/>
            <p:nvPr/>
          </p:nvCxnSpPr>
          <p:spPr>
            <a:xfrm>
              <a:off x="3901001" y="5978043"/>
              <a:ext cx="838200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952726" y="5496938"/>
                  <a:ext cx="66697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600" i="1" smtClean="0">
                            <a:latin typeface="Cambria Math"/>
                            <a:ea typeface="Cambria Math"/>
                          </a:rPr>
                          <m:t>Μ</m:t>
                        </m:r>
                        <m:d>
                          <m:dPr>
                            <m:ctrlPr>
                              <a:rPr lang="el-GR" sz="160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2726" y="5496938"/>
                  <a:ext cx="666977" cy="338554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4047616" y="6092048"/>
              <a:ext cx="3882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[%]</a:t>
              </a:r>
              <a:endParaRPr lang="en-US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748352" y="5496938"/>
                  <a:ext cx="63491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600" i="1" smtClean="0">
                            <a:latin typeface="Cambria Math"/>
                            <a:ea typeface="Cambria Math"/>
                          </a:rPr>
                          <m:t>Θ</m:t>
                        </m:r>
                        <m:d>
                          <m:dPr>
                            <m:ctrlPr>
                              <a:rPr lang="el-GR" sz="160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8352" y="5496938"/>
                  <a:ext cx="634917" cy="338554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6809649" y="6092047"/>
              <a:ext cx="4812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[rad]</a:t>
              </a:r>
              <a:endParaRPr lang="en-US" sz="12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6544191" y="5988031"/>
              <a:ext cx="882364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327818" y="4277738"/>
            <a:ext cx="4525963" cy="1608933"/>
            <a:chOff x="161925" y="4921246"/>
            <a:chExt cx="4525963" cy="1608933"/>
          </a:xfrm>
        </p:grpSpPr>
        <p:sp>
          <p:nvSpPr>
            <p:cNvPr id="27" name="Rectangle 5"/>
            <p:cNvSpPr>
              <a:spLocks noChangeArrowheads="1"/>
            </p:cNvSpPr>
            <p:nvPr/>
          </p:nvSpPr>
          <p:spPr bwMode="auto">
            <a:xfrm>
              <a:off x="2171700" y="6171403"/>
              <a:ext cx="62865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u = -Kx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6"/>
            <p:cNvSpPr>
              <a:spLocks noChangeArrowheads="1"/>
            </p:cNvSpPr>
            <p:nvPr/>
          </p:nvSpPr>
          <p:spPr bwMode="auto">
            <a:xfrm>
              <a:off x="2008188" y="6065041"/>
              <a:ext cx="868363" cy="465138"/>
            </a:xfrm>
            <a:prstGeom prst="rect">
              <a:avLst/>
            </a:prstGeom>
            <a:noFill/>
            <a:ln w="9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7"/>
            <p:cNvSpPr>
              <a:spLocks noChangeShapeType="1"/>
            </p:cNvSpPr>
            <p:nvPr/>
          </p:nvSpPr>
          <p:spPr bwMode="auto">
            <a:xfrm flipH="1">
              <a:off x="809625" y="6290466"/>
              <a:ext cx="1182688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>
              <a:off x="3340100" y="5331616"/>
              <a:ext cx="0" cy="100330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 flipH="1">
              <a:off x="2951163" y="6334916"/>
              <a:ext cx="388938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2890838" y="6320628"/>
              <a:ext cx="60325" cy="44450"/>
            </a:xfrm>
            <a:custGeom>
              <a:avLst/>
              <a:gdLst>
                <a:gd name="T0" fmla="*/ 0 w 38"/>
                <a:gd name="T1" fmla="*/ 9 h 28"/>
                <a:gd name="T2" fmla="*/ 38 w 38"/>
                <a:gd name="T3" fmla="*/ 9 h 28"/>
                <a:gd name="T4" fmla="*/ 38 w 38"/>
                <a:gd name="T5" fmla="*/ 28 h 28"/>
                <a:gd name="T6" fmla="*/ 0 w 38"/>
                <a:gd name="T7" fmla="*/ 9 h 28"/>
                <a:gd name="T8" fmla="*/ 38 w 38"/>
                <a:gd name="T9" fmla="*/ 0 h 28"/>
                <a:gd name="T10" fmla="*/ 38 w 38"/>
                <a:gd name="T11" fmla="*/ 9 h 28"/>
                <a:gd name="T12" fmla="*/ 0 w 38"/>
                <a:gd name="T13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8">
                  <a:moveTo>
                    <a:pt x="0" y="9"/>
                  </a:moveTo>
                  <a:lnTo>
                    <a:pt x="38" y="9"/>
                  </a:lnTo>
                  <a:lnTo>
                    <a:pt x="38" y="28"/>
                  </a:lnTo>
                  <a:lnTo>
                    <a:pt x="0" y="9"/>
                  </a:lnTo>
                  <a:lnTo>
                    <a:pt x="38" y="0"/>
                  </a:lnTo>
                  <a:lnTo>
                    <a:pt x="38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11"/>
            <p:cNvSpPr>
              <a:spLocks noChangeArrowheads="1"/>
            </p:cNvSpPr>
            <p:nvPr/>
          </p:nvSpPr>
          <p:spPr bwMode="auto">
            <a:xfrm>
              <a:off x="1617663" y="5168103"/>
              <a:ext cx="1243013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x = F   x + G   u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1633538" y="5018878"/>
              <a:ext cx="119063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13"/>
            <p:cNvSpPr>
              <a:spLocks noChangeArrowheads="1"/>
            </p:cNvSpPr>
            <p:nvPr/>
          </p:nvSpPr>
          <p:spPr bwMode="auto">
            <a:xfrm>
              <a:off x="1992313" y="5287166"/>
              <a:ext cx="20955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14"/>
            <p:cNvSpPr>
              <a:spLocks noChangeArrowheads="1"/>
            </p:cNvSpPr>
            <p:nvPr/>
          </p:nvSpPr>
          <p:spPr bwMode="auto">
            <a:xfrm>
              <a:off x="2590800" y="5272878"/>
              <a:ext cx="20955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15"/>
            <p:cNvSpPr>
              <a:spLocks noChangeArrowheads="1"/>
            </p:cNvSpPr>
            <p:nvPr/>
          </p:nvSpPr>
          <p:spPr bwMode="auto">
            <a:xfrm>
              <a:off x="1512888" y="5047453"/>
              <a:ext cx="1482725" cy="569913"/>
            </a:xfrm>
            <a:prstGeom prst="rect">
              <a:avLst/>
            </a:prstGeom>
            <a:noFill/>
            <a:ln w="9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16"/>
            <p:cNvSpPr>
              <a:spLocks noChangeArrowheads="1"/>
            </p:cNvSpPr>
            <p:nvPr/>
          </p:nvSpPr>
          <p:spPr bwMode="auto">
            <a:xfrm>
              <a:off x="3714750" y="5182391"/>
              <a:ext cx="195263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H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17"/>
            <p:cNvSpPr>
              <a:spLocks noChangeArrowheads="1"/>
            </p:cNvSpPr>
            <p:nvPr/>
          </p:nvSpPr>
          <p:spPr bwMode="auto">
            <a:xfrm>
              <a:off x="3579813" y="5047453"/>
              <a:ext cx="554038" cy="584200"/>
            </a:xfrm>
            <a:prstGeom prst="rect">
              <a:avLst/>
            </a:prstGeom>
            <a:noFill/>
            <a:ln w="9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18"/>
            <p:cNvSpPr>
              <a:spLocks noChangeShapeType="1"/>
            </p:cNvSpPr>
            <p:nvPr/>
          </p:nvSpPr>
          <p:spPr bwMode="auto">
            <a:xfrm>
              <a:off x="2995613" y="5317328"/>
              <a:ext cx="523875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9"/>
            <p:cNvSpPr>
              <a:spLocks/>
            </p:cNvSpPr>
            <p:nvPr/>
          </p:nvSpPr>
          <p:spPr bwMode="auto">
            <a:xfrm>
              <a:off x="3505200" y="5287166"/>
              <a:ext cx="74613" cy="44450"/>
            </a:xfrm>
            <a:custGeom>
              <a:avLst/>
              <a:gdLst>
                <a:gd name="T0" fmla="*/ 47 w 47"/>
                <a:gd name="T1" fmla="*/ 19 h 28"/>
                <a:gd name="T2" fmla="*/ 0 w 47"/>
                <a:gd name="T3" fmla="*/ 19 h 28"/>
                <a:gd name="T4" fmla="*/ 0 w 47"/>
                <a:gd name="T5" fmla="*/ 0 h 28"/>
                <a:gd name="T6" fmla="*/ 47 w 47"/>
                <a:gd name="T7" fmla="*/ 19 h 28"/>
                <a:gd name="T8" fmla="*/ 0 w 47"/>
                <a:gd name="T9" fmla="*/ 28 h 28"/>
                <a:gd name="T10" fmla="*/ 0 w 47"/>
                <a:gd name="T11" fmla="*/ 19 h 28"/>
                <a:gd name="T12" fmla="*/ 47 w 47"/>
                <a:gd name="T13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8">
                  <a:moveTo>
                    <a:pt x="47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47" y="19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7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20"/>
            <p:cNvSpPr>
              <a:spLocks noChangeShapeType="1"/>
            </p:cNvSpPr>
            <p:nvPr/>
          </p:nvSpPr>
          <p:spPr bwMode="auto">
            <a:xfrm>
              <a:off x="4133850" y="5317328"/>
              <a:ext cx="493713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1"/>
            <p:cNvSpPr>
              <a:spLocks/>
            </p:cNvSpPr>
            <p:nvPr/>
          </p:nvSpPr>
          <p:spPr bwMode="auto">
            <a:xfrm>
              <a:off x="4627563" y="5287166"/>
              <a:ext cx="60325" cy="44450"/>
            </a:xfrm>
            <a:custGeom>
              <a:avLst/>
              <a:gdLst>
                <a:gd name="T0" fmla="*/ 38 w 38"/>
                <a:gd name="T1" fmla="*/ 19 h 28"/>
                <a:gd name="T2" fmla="*/ 0 w 38"/>
                <a:gd name="T3" fmla="*/ 19 h 28"/>
                <a:gd name="T4" fmla="*/ 0 w 38"/>
                <a:gd name="T5" fmla="*/ 0 h 28"/>
                <a:gd name="T6" fmla="*/ 38 w 38"/>
                <a:gd name="T7" fmla="*/ 19 h 28"/>
                <a:gd name="T8" fmla="*/ 0 w 38"/>
                <a:gd name="T9" fmla="*/ 28 h 28"/>
                <a:gd name="T10" fmla="*/ 0 w 38"/>
                <a:gd name="T11" fmla="*/ 19 h 28"/>
                <a:gd name="T12" fmla="*/ 38 w 38"/>
                <a:gd name="T13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8">
                  <a:moveTo>
                    <a:pt x="38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38" y="19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22"/>
            <p:cNvSpPr>
              <a:spLocks noChangeArrowheads="1"/>
            </p:cNvSpPr>
            <p:nvPr/>
          </p:nvSpPr>
          <p:spPr bwMode="auto">
            <a:xfrm>
              <a:off x="4298156" y="4972840"/>
              <a:ext cx="16510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23"/>
            <p:cNvSpPr>
              <a:spLocks noChangeArrowheads="1"/>
            </p:cNvSpPr>
            <p:nvPr/>
          </p:nvSpPr>
          <p:spPr bwMode="auto">
            <a:xfrm>
              <a:off x="3235325" y="5033166"/>
              <a:ext cx="16510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Line 24"/>
            <p:cNvSpPr>
              <a:spLocks noChangeShapeType="1"/>
            </p:cNvSpPr>
            <p:nvPr/>
          </p:nvSpPr>
          <p:spPr bwMode="auto">
            <a:xfrm>
              <a:off x="974725" y="5347491"/>
              <a:ext cx="463550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5"/>
            <p:cNvSpPr>
              <a:spLocks/>
            </p:cNvSpPr>
            <p:nvPr/>
          </p:nvSpPr>
          <p:spPr bwMode="auto">
            <a:xfrm>
              <a:off x="1423988" y="5317328"/>
              <a:ext cx="74613" cy="44450"/>
            </a:xfrm>
            <a:custGeom>
              <a:avLst/>
              <a:gdLst>
                <a:gd name="T0" fmla="*/ 47 w 47"/>
                <a:gd name="T1" fmla="*/ 19 h 28"/>
                <a:gd name="T2" fmla="*/ 0 w 47"/>
                <a:gd name="T3" fmla="*/ 19 h 28"/>
                <a:gd name="T4" fmla="*/ 0 w 47"/>
                <a:gd name="T5" fmla="*/ 0 h 28"/>
                <a:gd name="T6" fmla="*/ 47 w 47"/>
                <a:gd name="T7" fmla="*/ 19 h 28"/>
                <a:gd name="T8" fmla="*/ 0 w 47"/>
                <a:gd name="T9" fmla="*/ 28 h 28"/>
                <a:gd name="T10" fmla="*/ 0 w 47"/>
                <a:gd name="T11" fmla="*/ 19 h 28"/>
                <a:gd name="T12" fmla="*/ 47 w 47"/>
                <a:gd name="T13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8">
                  <a:moveTo>
                    <a:pt x="47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47" y="19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7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26"/>
            <p:cNvSpPr>
              <a:spLocks noChangeArrowheads="1"/>
            </p:cNvSpPr>
            <p:nvPr/>
          </p:nvSpPr>
          <p:spPr bwMode="auto">
            <a:xfrm>
              <a:off x="1123950" y="4921246"/>
              <a:ext cx="16510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u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27"/>
            <p:cNvSpPr>
              <a:spLocks noChangeArrowheads="1"/>
            </p:cNvSpPr>
            <p:nvPr/>
          </p:nvSpPr>
          <p:spPr bwMode="auto">
            <a:xfrm>
              <a:off x="3849688" y="5257003"/>
              <a:ext cx="20955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Line 28"/>
            <p:cNvSpPr>
              <a:spLocks noChangeShapeType="1"/>
            </p:cNvSpPr>
            <p:nvPr/>
          </p:nvSpPr>
          <p:spPr bwMode="auto">
            <a:xfrm flipV="1">
              <a:off x="809625" y="5452266"/>
              <a:ext cx="0" cy="86121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75481" y="5205409"/>
              <a:ext cx="268288" cy="2682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26"/>
            <p:cNvSpPr>
              <a:spLocks noChangeArrowheads="1"/>
            </p:cNvSpPr>
            <p:nvPr/>
          </p:nvSpPr>
          <p:spPr bwMode="auto">
            <a:xfrm>
              <a:off x="228600" y="4937129"/>
              <a:ext cx="593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Line 24"/>
            <p:cNvSpPr>
              <a:spLocks noChangeShapeType="1"/>
            </p:cNvSpPr>
            <p:nvPr/>
          </p:nvSpPr>
          <p:spPr bwMode="auto">
            <a:xfrm>
              <a:off x="161925" y="5347491"/>
              <a:ext cx="463550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695773" y="5158563"/>
                <a:ext cx="1359924" cy="36933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𝐾𝑥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773" y="5158563"/>
                <a:ext cx="1359924" cy="369332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45" y="172424"/>
            <a:ext cx="4198447" cy="3526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384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4800" y="546166"/>
            <a:ext cx="3690132" cy="1447800"/>
            <a:chOff x="3880019" y="5146596"/>
            <a:chExt cx="3690132" cy="1447800"/>
          </a:xfrm>
        </p:grpSpPr>
        <p:sp>
          <p:nvSpPr>
            <p:cNvPr id="7" name="Rectangle 6"/>
            <p:cNvSpPr/>
            <p:nvPr/>
          </p:nvSpPr>
          <p:spPr>
            <a:xfrm>
              <a:off x="3880019" y="5146596"/>
              <a:ext cx="3690132" cy="1447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525541" y="5300808"/>
                  <a:ext cx="2392514" cy="3814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0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000" b="0" i="1" smtClean="0">
                                <a:latin typeface="Cambria Math"/>
                              </a:rPr>
                              <m:t>0.00018∗1∗180</m:t>
                            </m:r>
                          </m:num>
                          <m:den>
                            <m:r>
                              <a:rPr lang="en-US" sz="1000" b="0" i="1" smtClean="0">
                                <a:latin typeface="Cambria Math"/>
                              </a:rPr>
                              <m:t>0.00033∗3.14</m:t>
                            </m:r>
                          </m:den>
                        </m:f>
                        <m:r>
                          <a:rPr lang="en-US" sz="1000" b="0" i="1" smtClean="0">
                            <a:latin typeface="Cambria Math"/>
                          </a:rPr>
                          <m:t>=0.545</m:t>
                        </m:r>
                        <m:f>
                          <m:fPr>
                            <m:ctrlPr>
                              <a:rPr lang="en-US" sz="1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000" b="0" i="1" smtClean="0">
                                <a:latin typeface="Cambria Math"/>
                              </a:rPr>
                              <m:t>180</m:t>
                            </m:r>
                          </m:num>
                          <m:den>
                            <m:r>
                              <a:rPr lang="en-US" sz="1000" b="0" i="1" smtClean="0">
                                <a:latin typeface="Cambria Math"/>
                              </a:rPr>
                              <m:t>3.14</m:t>
                            </m:r>
                          </m:den>
                        </m:f>
                        <m:r>
                          <a:rPr lang="en-US" sz="1000" b="0" i="1" smtClean="0">
                            <a:latin typeface="Cambria Math"/>
                          </a:rPr>
                          <m:t>=31.27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5541" y="5300808"/>
                  <a:ext cx="2392514" cy="381451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760177" y="5725538"/>
                  <a:ext cx="1784014" cy="50501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/>
                              </a:rPr>
                              <m:t>31.27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4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400" b="0" i="1" smtClean="0">
                                <a:latin typeface="Cambria Math"/>
                              </a:rPr>
                              <m:t>+0.485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+53.96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0177" y="5725538"/>
                  <a:ext cx="1784014" cy="505010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/>
            <p:nvPr/>
          </p:nvCxnSpPr>
          <p:spPr>
            <a:xfrm>
              <a:off x="3901001" y="5978043"/>
              <a:ext cx="838200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952726" y="5496938"/>
                  <a:ext cx="66697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600" i="1" smtClean="0">
                            <a:latin typeface="Cambria Math"/>
                            <a:ea typeface="Cambria Math"/>
                          </a:rPr>
                          <m:t>Μ</m:t>
                        </m:r>
                        <m:d>
                          <m:dPr>
                            <m:ctrlPr>
                              <a:rPr lang="el-GR" sz="160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2726" y="5496938"/>
                  <a:ext cx="666977" cy="338554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4047616" y="6092048"/>
              <a:ext cx="3882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[%]</a:t>
              </a:r>
              <a:endParaRPr lang="en-US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748352" y="5496938"/>
                  <a:ext cx="63491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600" i="1" smtClean="0">
                            <a:latin typeface="Cambria Math"/>
                            <a:ea typeface="Cambria Math"/>
                          </a:rPr>
                          <m:t>Θ</m:t>
                        </m:r>
                        <m:d>
                          <m:dPr>
                            <m:ctrlPr>
                              <a:rPr lang="el-GR" sz="160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8352" y="5496938"/>
                  <a:ext cx="634917" cy="338554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6809649" y="6092047"/>
              <a:ext cx="4812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[rad]</a:t>
              </a:r>
              <a:endParaRPr lang="en-US" sz="12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6544191" y="5988031"/>
              <a:ext cx="882364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4163909" y="410666"/>
            <a:ext cx="4525963" cy="1608933"/>
            <a:chOff x="161925" y="4921246"/>
            <a:chExt cx="4525963" cy="1608933"/>
          </a:xfrm>
        </p:grpSpPr>
        <p:sp>
          <p:nvSpPr>
            <p:cNvPr id="27" name="Rectangle 5"/>
            <p:cNvSpPr>
              <a:spLocks noChangeArrowheads="1"/>
            </p:cNvSpPr>
            <p:nvPr/>
          </p:nvSpPr>
          <p:spPr bwMode="auto">
            <a:xfrm>
              <a:off x="2171700" y="6171403"/>
              <a:ext cx="2099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Kx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6"/>
            <p:cNvSpPr>
              <a:spLocks noChangeArrowheads="1"/>
            </p:cNvSpPr>
            <p:nvPr/>
          </p:nvSpPr>
          <p:spPr bwMode="auto">
            <a:xfrm>
              <a:off x="2008188" y="6065041"/>
              <a:ext cx="868363" cy="465138"/>
            </a:xfrm>
            <a:prstGeom prst="rect">
              <a:avLst/>
            </a:prstGeom>
            <a:noFill/>
            <a:ln w="9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7"/>
            <p:cNvSpPr>
              <a:spLocks noChangeShapeType="1"/>
            </p:cNvSpPr>
            <p:nvPr/>
          </p:nvSpPr>
          <p:spPr bwMode="auto">
            <a:xfrm flipH="1">
              <a:off x="809625" y="6290466"/>
              <a:ext cx="1182688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>
              <a:off x="3340100" y="5331616"/>
              <a:ext cx="0" cy="100330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 flipH="1">
              <a:off x="2951163" y="6334916"/>
              <a:ext cx="388938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2890838" y="6320628"/>
              <a:ext cx="60325" cy="44450"/>
            </a:xfrm>
            <a:custGeom>
              <a:avLst/>
              <a:gdLst>
                <a:gd name="T0" fmla="*/ 0 w 38"/>
                <a:gd name="T1" fmla="*/ 9 h 28"/>
                <a:gd name="T2" fmla="*/ 38 w 38"/>
                <a:gd name="T3" fmla="*/ 9 h 28"/>
                <a:gd name="T4" fmla="*/ 38 w 38"/>
                <a:gd name="T5" fmla="*/ 28 h 28"/>
                <a:gd name="T6" fmla="*/ 0 w 38"/>
                <a:gd name="T7" fmla="*/ 9 h 28"/>
                <a:gd name="T8" fmla="*/ 38 w 38"/>
                <a:gd name="T9" fmla="*/ 0 h 28"/>
                <a:gd name="T10" fmla="*/ 38 w 38"/>
                <a:gd name="T11" fmla="*/ 9 h 28"/>
                <a:gd name="T12" fmla="*/ 0 w 38"/>
                <a:gd name="T13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8">
                  <a:moveTo>
                    <a:pt x="0" y="9"/>
                  </a:moveTo>
                  <a:lnTo>
                    <a:pt x="38" y="9"/>
                  </a:lnTo>
                  <a:lnTo>
                    <a:pt x="38" y="28"/>
                  </a:lnTo>
                  <a:lnTo>
                    <a:pt x="0" y="9"/>
                  </a:lnTo>
                  <a:lnTo>
                    <a:pt x="38" y="0"/>
                  </a:lnTo>
                  <a:lnTo>
                    <a:pt x="38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11"/>
            <p:cNvSpPr>
              <a:spLocks noChangeArrowheads="1"/>
            </p:cNvSpPr>
            <p:nvPr/>
          </p:nvSpPr>
          <p:spPr bwMode="auto">
            <a:xfrm>
              <a:off x="1617663" y="5168103"/>
              <a:ext cx="1243013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x = F   x + G   u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1633538" y="5018878"/>
              <a:ext cx="119063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13"/>
            <p:cNvSpPr>
              <a:spLocks noChangeArrowheads="1"/>
            </p:cNvSpPr>
            <p:nvPr/>
          </p:nvSpPr>
          <p:spPr bwMode="auto">
            <a:xfrm>
              <a:off x="1992313" y="5287166"/>
              <a:ext cx="20955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14"/>
            <p:cNvSpPr>
              <a:spLocks noChangeArrowheads="1"/>
            </p:cNvSpPr>
            <p:nvPr/>
          </p:nvSpPr>
          <p:spPr bwMode="auto">
            <a:xfrm>
              <a:off x="2590800" y="5272878"/>
              <a:ext cx="20955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15"/>
            <p:cNvSpPr>
              <a:spLocks noChangeArrowheads="1"/>
            </p:cNvSpPr>
            <p:nvPr/>
          </p:nvSpPr>
          <p:spPr bwMode="auto">
            <a:xfrm>
              <a:off x="1512888" y="5047453"/>
              <a:ext cx="1482725" cy="569913"/>
            </a:xfrm>
            <a:prstGeom prst="rect">
              <a:avLst/>
            </a:prstGeom>
            <a:noFill/>
            <a:ln w="9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16"/>
            <p:cNvSpPr>
              <a:spLocks noChangeArrowheads="1"/>
            </p:cNvSpPr>
            <p:nvPr/>
          </p:nvSpPr>
          <p:spPr bwMode="auto">
            <a:xfrm>
              <a:off x="3714750" y="5182391"/>
              <a:ext cx="195263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H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17"/>
            <p:cNvSpPr>
              <a:spLocks noChangeArrowheads="1"/>
            </p:cNvSpPr>
            <p:nvPr/>
          </p:nvSpPr>
          <p:spPr bwMode="auto">
            <a:xfrm>
              <a:off x="3579813" y="5047453"/>
              <a:ext cx="554038" cy="584200"/>
            </a:xfrm>
            <a:prstGeom prst="rect">
              <a:avLst/>
            </a:prstGeom>
            <a:noFill/>
            <a:ln w="9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18"/>
            <p:cNvSpPr>
              <a:spLocks noChangeShapeType="1"/>
            </p:cNvSpPr>
            <p:nvPr/>
          </p:nvSpPr>
          <p:spPr bwMode="auto">
            <a:xfrm>
              <a:off x="2995613" y="5317328"/>
              <a:ext cx="523875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9"/>
            <p:cNvSpPr>
              <a:spLocks/>
            </p:cNvSpPr>
            <p:nvPr/>
          </p:nvSpPr>
          <p:spPr bwMode="auto">
            <a:xfrm>
              <a:off x="3505200" y="5287166"/>
              <a:ext cx="74613" cy="44450"/>
            </a:xfrm>
            <a:custGeom>
              <a:avLst/>
              <a:gdLst>
                <a:gd name="T0" fmla="*/ 47 w 47"/>
                <a:gd name="T1" fmla="*/ 19 h 28"/>
                <a:gd name="T2" fmla="*/ 0 w 47"/>
                <a:gd name="T3" fmla="*/ 19 h 28"/>
                <a:gd name="T4" fmla="*/ 0 w 47"/>
                <a:gd name="T5" fmla="*/ 0 h 28"/>
                <a:gd name="T6" fmla="*/ 47 w 47"/>
                <a:gd name="T7" fmla="*/ 19 h 28"/>
                <a:gd name="T8" fmla="*/ 0 w 47"/>
                <a:gd name="T9" fmla="*/ 28 h 28"/>
                <a:gd name="T10" fmla="*/ 0 w 47"/>
                <a:gd name="T11" fmla="*/ 19 h 28"/>
                <a:gd name="T12" fmla="*/ 47 w 47"/>
                <a:gd name="T13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8">
                  <a:moveTo>
                    <a:pt x="47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47" y="19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7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20"/>
            <p:cNvSpPr>
              <a:spLocks noChangeShapeType="1"/>
            </p:cNvSpPr>
            <p:nvPr/>
          </p:nvSpPr>
          <p:spPr bwMode="auto">
            <a:xfrm>
              <a:off x="4133850" y="5317328"/>
              <a:ext cx="493713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1"/>
            <p:cNvSpPr>
              <a:spLocks/>
            </p:cNvSpPr>
            <p:nvPr/>
          </p:nvSpPr>
          <p:spPr bwMode="auto">
            <a:xfrm>
              <a:off x="4627563" y="5287166"/>
              <a:ext cx="60325" cy="44450"/>
            </a:xfrm>
            <a:custGeom>
              <a:avLst/>
              <a:gdLst>
                <a:gd name="T0" fmla="*/ 38 w 38"/>
                <a:gd name="T1" fmla="*/ 19 h 28"/>
                <a:gd name="T2" fmla="*/ 0 w 38"/>
                <a:gd name="T3" fmla="*/ 19 h 28"/>
                <a:gd name="T4" fmla="*/ 0 w 38"/>
                <a:gd name="T5" fmla="*/ 0 h 28"/>
                <a:gd name="T6" fmla="*/ 38 w 38"/>
                <a:gd name="T7" fmla="*/ 19 h 28"/>
                <a:gd name="T8" fmla="*/ 0 w 38"/>
                <a:gd name="T9" fmla="*/ 28 h 28"/>
                <a:gd name="T10" fmla="*/ 0 w 38"/>
                <a:gd name="T11" fmla="*/ 19 h 28"/>
                <a:gd name="T12" fmla="*/ 38 w 38"/>
                <a:gd name="T13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8">
                  <a:moveTo>
                    <a:pt x="38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38" y="19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22"/>
            <p:cNvSpPr>
              <a:spLocks noChangeArrowheads="1"/>
            </p:cNvSpPr>
            <p:nvPr/>
          </p:nvSpPr>
          <p:spPr bwMode="auto">
            <a:xfrm>
              <a:off x="4298156" y="4972840"/>
              <a:ext cx="16510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23"/>
            <p:cNvSpPr>
              <a:spLocks noChangeArrowheads="1"/>
            </p:cNvSpPr>
            <p:nvPr/>
          </p:nvSpPr>
          <p:spPr bwMode="auto">
            <a:xfrm>
              <a:off x="3235325" y="5033166"/>
              <a:ext cx="16510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Line 24"/>
            <p:cNvSpPr>
              <a:spLocks noChangeShapeType="1"/>
            </p:cNvSpPr>
            <p:nvPr/>
          </p:nvSpPr>
          <p:spPr bwMode="auto">
            <a:xfrm>
              <a:off x="974725" y="5347491"/>
              <a:ext cx="463550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5"/>
            <p:cNvSpPr>
              <a:spLocks/>
            </p:cNvSpPr>
            <p:nvPr/>
          </p:nvSpPr>
          <p:spPr bwMode="auto">
            <a:xfrm>
              <a:off x="1423988" y="5317328"/>
              <a:ext cx="74613" cy="44450"/>
            </a:xfrm>
            <a:custGeom>
              <a:avLst/>
              <a:gdLst>
                <a:gd name="T0" fmla="*/ 47 w 47"/>
                <a:gd name="T1" fmla="*/ 19 h 28"/>
                <a:gd name="T2" fmla="*/ 0 w 47"/>
                <a:gd name="T3" fmla="*/ 19 h 28"/>
                <a:gd name="T4" fmla="*/ 0 w 47"/>
                <a:gd name="T5" fmla="*/ 0 h 28"/>
                <a:gd name="T6" fmla="*/ 47 w 47"/>
                <a:gd name="T7" fmla="*/ 19 h 28"/>
                <a:gd name="T8" fmla="*/ 0 w 47"/>
                <a:gd name="T9" fmla="*/ 28 h 28"/>
                <a:gd name="T10" fmla="*/ 0 w 47"/>
                <a:gd name="T11" fmla="*/ 19 h 28"/>
                <a:gd name="T12" fmla="*/ 47 w 47"/>
                <a:gd name="T13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8">
                  <a:moveTo>
                    <a:pt x="47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47" y="19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7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26"/>
            <p:cNvSpPr>
              <a:spLocks noChangeArrowheads="1"/>
            </p:cNvSpPr>
            <p:nvPr/>
          </p:nvSpPr>
          <p:spPr bwMode="auto">
            <a:xfrm>
              <a:off x="1123950" y="4921246"/>
              <a:ext cx="16510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u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27"/>
            <p:cNvSpPr>
              <a:spLocks noChangeArrowheads="1"/>
            </p:cNvSpPr>
            <p:nvPr/>
          </p:nvSpPr>
          <p:spPr bwMode="auto">
            <a:xfrm>
              <a:off x="3849688" y="5257003"/>
              <a:ext cx="20955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Line 28"/>
            <p:cNvSpPr>
              <a:spLocks noChangeShapeType="1"/>
            </p:cNvSpPr>
            <p:nvPr/>
          </p:nvSpPr>
          <p:spPr bwMode="auto">
            <a:xfrm flipV="1">
              <a:off x="809625" y="5452266"/>
              <a:ext cx="0" cy="86121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75481" y="5205409"/>
              <a:ext cx="268288" cy="2682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26"/>
                <p:cNvSpPr>
                  <a:spLocks noChangeArrowheads="1"/>
                </p:cNvSpPr>
                <p:nvPr/>
              </p:nvSpPr>
              <p:spPr bwMode="auto">
                <a:xfrm>
                  <a:off x="228600" y="4937129"/>
                  <a:ext cx="28405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0" lang="en-US" sz="1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</m:ctrlPr>
                          </m:accPr>
                          <m:e>
                            <m:r>
                              <a:rPr kumimoji="0" lang="en-US" sz="1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𝑁</m:t>
                            </m:r>
                          </m:e>
                        </m:acc>
                        <m:r>
                          <a:rPr kumimoji="0" lang="en-US" sz="1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𝑟</m:t>
                        </m:r>
                      </m:oMath>
                    </m:oMathPara>
                  </a14:m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8600" y="4937129"/>
                  <a:ext cx="284052" cy="215444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 l="-10638" r="-23404" b="-571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Line 24"/>
            <p:cNvSpPr>
              <a:spLocks noChangeShapeType="1"/>
            </p:cNvSpPr>
            <p:nvPr/>
          </p:nvSpPr>
          <p:spPr bwMode="auto">
            <a:xfrm>
              <a:off x="161925" y="5347491"/>
              <a:ext cx="463550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635522" y="234509"/>
                <a:ext cx="1322478" cy="38408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latin typeface="Cambria Math"/>
                            </a:rPr>
                            <m:t>31.22</m:t>
                          </m:r>
                        </m:num>
                        <m:den>
                          <m:sSup>
                            <m:sSupPr>
                              <m:ctrlPr>
                                <a:rPr lang="en-US" sz="1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0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00" b="0" i="1" smtClean="0">
                              <a:latin typeface="Cambria Math"/>
                            </a:rPr>
                            <m:t>+0.485</m:t>
                          </m:r>
                          <m:r>
                            <a:rPr lang="en-US" sz="10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1000" b="0" i="1" smtClean="0">
                              <a:latin typeface="Cambria Math"/>
                            </a:rPr>
                            <m:t>+53.96</m:t>
                          </m:r>
                        </m:den>
                      </m:f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522" y="234509"/>
                <a:ext cx="1322478" cy="384080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369943" y="383401"/>
                <a:ext cx="522322" cy="27699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200" i="1" smtClean="0">
                          <a:latin typeface="Cambria Math"/>
                          <a:ea typeface="Cambria Math"/>
                        </a:rPr>
                        <m:t>Θ</m:t>
                      </m:r>
                      <m:d>
                        <m:dPr>
                          <m:ctrlPr>
                            <a:rPr lang="el-GR" sz="1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943" y="383401"/>
                <a:ext cx="522322" cy="276999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07185" y="1199158"/>
                <a:ext cx="148441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Arial" pitchFamily="34" charset="0"/>
                    <a:cs typeface="Arial" pitchFamily="34" charset="0"/>
                  </a:rPr>
                  <a:t>In our state space representation, made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/>
                            <a:cs typeface="Arial" pitchFamily="34" charset="0"/>
                          </a:rPr>
                          <m:t>𝐻</m:t>
                        </m:r>
                      </m:e>
                      <m:sub>
                        <m:r>
                          <a:rPr lang="en-US" sz="1200" b="0" i="1" smtClean="0">
                            <a:latin typeface="Cambria Math"/>
                            <a:cs typeface="Arial" pitchFamily="34" charset="0"/>
                          </a:rPr>
                          <m:t>𝑜𝑙</m:t>
                        </m:r>
                      </m:sub>
                    </m:sSub>
                    <m:r>
                      <a:rPr lang="en-US" sz="1200" b="0" i="1" smtClean="0">
                        <a:latin typeface="Cambria Math"/>
                        <a:cs typeface="Arial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200" b="0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200" b="0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latin typeface="Cambria Math"/>
                                  <a:cs typeface="Arial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200" b="0" i="1" smtClean="0">
                                  <a:latin typeface="Cambria Math"/>
                                  <a:cs typeface="Arial" pitchFamily="34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200" dirty="0" smtClean="0">
                    <a:latin typeface="Arial" pitchFamily="34" charset="0"/>
                    <a:cs typeface="Arial" pitchFamily="34" charset="0"/>
                  </a:rPr>
                  <a:t>, so should have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  <a:cs typeface="Arial" pitchFamily="34" charset="0"/>
                      </a:rPr>
                      <m:t>𝑦</m:t>
                    </m:r>
                    <m:r>
                      <a:rPr lang="en-US" sz="1200" b="0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1200" b="0" i="1" smtClean="0">
                        <a:latin typeface="Cambria Math"/>
                        <a:cs typeface="Arial" pitchFamily="34" charset="0"/>
                      </a:rPr>
                      <m:t>𝑡</m:t>
                    </m:r>
                    <m:r>
                      <a:rPr lang="en-US" sz="1200" b="0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1200" dirty="0" smtClean="0">
                    <a:latin typeface="Arial" pitchFamily="34" charset="0"/>
                    <a:cs typeface="Arial" pitchFamily="34" charset="0"/>
                  </a:rPr>
                  <a:t> in [deg]</a:t>
                </a: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185" y="1199158"/>
                <a:ext cx="1484416" cy="1015663"/>
              </a:xfrm>
              <a:prstGeom prst="rect">
                <a:avLst/>
              </a:prstGeom>
              <a:blipFill rotWithShape="1">
                <a:blip r:embed="rId28"/>
                <a:stretch>
                  <a:fillRect t="-602" b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118562" y="2147377"/>
                <a:ext cx="21113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This then suggests that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</a:rPr>
                      <m:t>𝑢</m:t>
                    </m:r>
                    <m:r>
                      <a:rPr lang="en-US" sz="1200" b="0" i="1" smtClean="0">
                        <a:latin typeface="Cambria Math"/>
                      </a:rPr>
                      <m:t>(</m:t>
                    </m:r>
                    <m:r>
                      <a:rPr lang="en-US" sz="1200" b="0" i="1" smtClean="0">
                        <a:latin typeface="Cambria Math"/>
                      </a:rPr>
                      <m:t>𝑡</m:t>
                    </m:r>
                    <m:r>
                      <a:rPr lang="en-US" sz="1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200" dirty="0" smtClean="0"/>
                  <a:t> should be motor power [%]</a:t>
                </a:r>
                <a:endParaRPr lang="en-US" sz="1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562" y="2147377"/>
                <a:ext cx="2111375" cy="461665"/>
              </a:xfrm>
              <a:prstGeom prst="rect">
                <a:avLst/>
              </a:prstGeom>
              <a:blipFill rotWithShape="1">
                <a:blip r:embed="rId29"/>
                <a:stretch>
                  <a:fillRect l="-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H="1">
            <a:off x="6010172" y="1993966"/>
            <a:ext cx="1392237" cy="3842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945753" y="918667"/>
            <a:ext cx="228496" cy="12287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14636" y="91693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360084" y="7622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18133" y="2317680"/>
                <a:ext cx="38951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Q2.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 smtClean="0"/>
                  <a:t>, what is the units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33" y="2317680"/>
                <a:ext cx="3895169" cy="369332"/>
              </a:xfrm>
              <a:prstGeom prst="rect">
                <a:avLst/>
              </a:prstGeom>
              <a:blipFill rotWithShape="1">
                <a:blip r:embed="rId30"/>
                <a:stretch>
                  <a:fillRect l="-1408" t="-8197" r="-31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24532" y="2704198"/>
                <a:ext cx="7295843" cy="5898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Since ultimately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[%], then perhaps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%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</a:rPr>
                          <m:t>deg</m:t>
                        </m:r>
                      </m:den>
                    </m:f>
                    <m:r>
                      <a:rPr lang="en-US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</a:rPr>
                      <m:t>deg</m:t>
                    </m:r>
                  </m:oMath>
                </a14:m>
                <a:r>
                  <a:rPr lang="en-US" dirty="0" smtClean="0"/>
                  <a:t>, hence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%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/>
                              </a:rPr>
                              <m:t>deg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32" y="2704198"/>
                <a:ext cx="7295843" cy="589841"/>
              </a:xfrm>
              <a:prstGeom prst="rect">
                <a:avLst/>
              </a:prstGeom>
              <a:blipFill rotWithShape="1">
                <a:blip r:embed="rId31"/>
                <a:stretch>
                  <a:fillRect l="-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17441" y="3337403"/>
                <a:ext cx="3963521" cy="3821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Q3.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acc>
                      <m:accPr>
                        <m:chr m:val="̇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 smtClean="0"/>
                  <a:t>, what is the units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41" y="3337403"/>
                <a:ext cx="3963521" cy="382156"/>
              </a:xfrm>
              <a:prstGeom prst="rect">
                <a:avLst/>
              </a:prstGeom>
              <a:blipFill rotWithShape="1">
                <a:blip r:embed="rId32"/>
                <a:stretch>
                  <a:fillRect l="-1385" t="-3175" b="-25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68048" y="3719559"/>
                <a:ext cx="7556684" cy="7450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Since ultimately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[%], then perhaps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acc>
                      <m:accPr>
                        <m:chr m:val="̇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%</m:t>
                        </m:r>
                      </m:num>
                      <m:den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/>
                              </a:rPr>
                              <m:t>deg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/>
                              </a:rPr>
                              <m:t>sec</m:t>
                            </m:r>
                          </m:den>
                        </m:f>
                      </m:den>
                    </m:f>
                    <m:r>
                      <a:rPr lang="en-US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deg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sec</m:t>
                        </m:r>
                      </m:den>
                    </m:f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%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/>
                              </a:rPr>
                              <m:t>deg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/>
                              </a:rPr>
                              <m:t>/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/>
                              </a:rPr>
                              <m:t>sec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48" y="3719559"/>
                <a:ext cx="7556684" cy="745076"/>
              </a:xfrm>
              <a:prstGeom prst="rect">
                <a:avLst/>
              </a:prstGeom>
              <a:blipFill rotWithShape="1">
                <a:blip r:embed="rId33"/>
                <a:stretch>
                  <a:fillRect l="-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47" y="4464635"/>
                <a:ext cx="9064253" cy="392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Observe that we previously calculated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/>
                            <a:cs typeface="Arial" pitchFamily="34" charset="0"/>
                          </a:rPr>
                          <m:t>𝑘</m:t>
                        </m:r>
                      </m:e>
                      <m:sub>
                        <m:r>
                          <a:rPr lang="en-US" sz="1200" b="0" i="1" smtClean="0"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1200" b="0" i="1" smtClean="0">
                        <a:latin typeface="Cambria Math"/>
                        <a:cs typeface="Arial" pitchFamily="34" charset="0"/>
                      </a:rPr>
                      <m:t>=−1.42 </m:t>
                    </m:r>
                    <m:f>
                      <m:fPr>
                        <m:ctrlPr>
                          <a:rPr lang="en-US" sz="1200" b="0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  <a:cs typeface="Arial" pitchFamily="34" charset="0"/>
                          </a:rPr>
                          <m:t>%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200" b="0" i="0" smtClean="0">
                            <a:latin typeface="Cambria Math"/>
                            <a:cs typeface="Arial" pitchFamily="34" charset="0"/>
                          </a:rPr>
                          <m:t>deg</m:t>
                        </m:r>
                      </m:den>
                    </m:f>
                  </m:oMath>
                </a14:m>
                <a:r>
                  <a:rPr lang="en-US" sz="1200" dirty="0" smtClean="0">
                    <a:latin typeface="Arial" pitchFamily="34" charset="0"/>
                    <a:cs typeface="Arial" pitchFamily="34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/>
                            <a:cs typeface="Arial" pitchFamily="34" charset="0"/>
                          </a:rPr>
                          <m:t>𝑘</m:t>
                        </m:r>
                      </m:e>
                      <m:sub>
                        <m:r>
                          <a:rPr lang="en-US" sz="1200" b="0" i="1" smtClean="0"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  <m:r>
                      <a:rPr lang="en-US" sz="1200" b="0" i="1" smtClean="0">
                        <a:latin typeface="Cambria Math"/>
                        <a:cs typeface="Arial" pitchFamily="34" charset="0"/>
                      </a:rPr>
                      <m:t>=0.0260</m:t>
                    </m:r>
                    <m:f>
                      <m:fPr>
                        <m:ctrlPr>
                          <a:rPr lang="en-US" sz="1200" b="0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  <a:cs typeface="Arial" pitchFamily="34" charset="0"/>
                          </a:rPr>
                          <m:t>%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200" b="0" i="0" smtClean="0">
                            <a:latin typeface="Cambria Math"/>
                            <a:cs typeface="Arial" pitchFamily="34" charset="0"/>
                          </a:rPr>
                          <m:t>deg</m:t>
                        </m:r>
                        <m:r>
                          <m:rPr>
                            <m:nor/>
                          </m:rPr>
                          <a:rPr lang="en-US" sz="1200" b="0" i="0" smtClean="0">
                            <a:latin typeface="Cambria Math"/>
                            <a:cs typeface="Arial" pitchFamily="34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sz="1200" b="0" i="0" smtClean="0">
                            <a:latin typeface="Cambria Math"/>
                            <a:cs typeface="Arial" pitchFamily="34" charset="0"/>
                          </a:rPr>
                          <m:t>sec</m:t>
                        </m:r>
                      </m:den>
                    </m:f>
                  </m:oMath>
                </a14:m>
                <a:r>
                  <a:rPr lang="en-US" sz="1200" dirty="0" smtClean="0">
                    <a:latin typeface="Arial" pitchFamily="34" charset="0"/>
                    <a:cs typeface="Arial" pitchFamily="34" charset="0"/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200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latin typeface="Cambria Math"/>
                            <a:cs typeface="Arial" pitchFamily="34" charset="0"/>
                          </a:rPr>
                          <m:t>𝑁</m:t>
                        </m:r>
                      </m:e>
                    </m:acc>
                    <m:r>
                      <a:rPr lang="en-US" sz="1200" b="0" i="1" smtClean="0">
                        <a:latin typeface="Cambria Math"/>
                        <a:cs typeface="Arial" pitchFamily="34" charset="0"/>
                      </a:rPr>
                      <m:t>=0.0429</m:t>
                    </m:r>
                  </m:oMath>
                </a14:m>
                <a:r>
                  <a:rPr lang="en-US" sz="1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" y="4464635"/>
                <a:ext cx="9064253" cy="392928"/>
              </a:xfrm>
              <a:prstGeom prst="rect">
                <a:avLst/>
              </a:prstGeom>
              <a:blipFill rotWithShape="1">
                <a:blip r:embed="rId34"/>
                <a:stretch>
                  <a:fillRect l="-605" t="-12308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386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1949" y="1604690"/>
                <a:ext cx="6145272" cy="3821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Case 2: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Near steady-state have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acc>
                    <m:r>
                      <a:rPr lang="en-US" i="1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b="0" i="1" smtClean="0">
                        <a:latin typeface="Cambria Math"/>
                      </a:rPr>
                      <m:t>0 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and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=35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degrees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49" y="1604690"/>
                <a:ext cx="6145272" cy="382156"/>
              </a:xfrm>
              <a:prstGeom prst="rect">
                <a:avLst/>
              </a:prstGeom>
              <a:blipFill rotWithShape="1">
                <a:blip r:embed="rId2"/>
                <a:stretch>
                  <a:fillRect l="-893" t="-3175" b="-25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1967" y="1971096"/>
                <a:ext cx="83329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b="0" i="1" strike="sngStrike" smtClean="0">
                        <a:latin typeface="Cambria Math"/>
                      </a:rPr>
                      <m:t>𝑢</m:t>
                    </m:r>
                    <m:r>
                      <a:rPr lang="en-US" sz="1200" b="0" i="1" strike="sngStrike" smtClean="0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1200" b="0" i="1" strike="sngStrike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200" b="0" i="1" strike="sngStrike" smtClean="0">
                            <a:latin typeface="Cambria Math"/>
                          </a:rPr>
                          <m:t>𝑁𝑟</m:t>
                        </m:r>
                      </m:e>
                    </m:acc>
                    <m:r>
                      <a:rPr lang="en-US" sz="1200" i="1" strike="sngStrike">
                        <a:latin typeface="Cambria Math"/>
                      </a:rPr>
                      <m:t>−</m:t>
                    </m:r>
                    <m:r>
                      <a:rPr lang="en-US" sz="1200" i="1" strike="sngStrike">
                        <a:latin typeface="Cambria Math"/>
                      </a:rPr>
                      <m:t>𝐾𝑥</m:t>
                    </m:r>
                    <m:r>
                      <a:rPr lang="en-US" sz="1200" b="0" i="1" strike="sngStrike" smtClean="0">
                        <a:latin typeface="Cambria Math"/>
                      </a:rPr>
                      <m:t>=0.0429</m:t>
                    </m:r>
                    <m:r>
                      <a:rPr lang="en-US" sz="1200" b="0" i="1" strike="sngStrike" smtClean="0">
                        <a:latin typeface="Cambria Math"/>
                      </a:rPr>
                      <m:t>𝑟</m:t>
                    </m:r>
                    <m:r>
                      <a:rPr lang="en-US" sz="1200" b="0" i="1" strike="sngStrike" smtClean="0">
                        <a:latin typeface="Cambria Math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sz="1200" b="0" i="1" strike="sngStrike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200" b="0" i="1" strike="sngStrike" smtClean="0">
                            <a:latin typeface="Cambria Math"/>
                          </a:rPr>
                          <m:t>−1.42</m:t>
                        </m:r>
                        <m:r>
                          <a:rPr lang="en-US" sz="1200" b="0" i="1" strike="sngStrike" smtClean="0">
                            <a:latin typeface="Cambria Math"/>
                            <a:ea typeface="Cambria Math"/>
                          </a:rPr>
                          <m:t>⋅35+0.0260⋅0</m:t>
                        </m:r>
                      </m:e>
                    </m:d>
                    <m:r>
                      <a:rPr lang="en-US" sz="1200" b="0" i="1" strike="sngStrike" smtClean="0">
                        <a:latin typeface="Cambria Math"/>
                      </a:rPr>
                      <m:t>=</m:t>
                    </m:r>
                    <m:r>
                      <a:rPr lang="en-US" sz="1200" b="1" i="1" strike="sngStrike" smtClean="0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  <m:r>
                      <a:rPr lang="en-US" sz="1200" b="1" i="1" strike="sngStrike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  <m:r>
                      <a:rPr lang="en-US" sz="1200" b="1" i="1" strike="sngStrike" smtClean="0">
                        <a:solidFill>
                          <a:srgbClr val="FF0000"/>
                        </a:solidFill>
                        <a:latin typeface="Cambria Math"/>
                      </a:rPr>
                      <m:t>𝟎𝟒𝟐𝟗</m:t>
                    </m:r>
                    <m:r>
                      <a:rPr lang="en-US" sz="1200" b="1" i="1" strike="sngStrike" smtClean="0">
                        <a:solidFill>
                          <a:srgbClr val="FF0000"/>
                        </a:solidFill>
                        <a:latin typeface="Cambria Math"/>
                      </a:rPr>
                      <m:t>𝒓</m:t>
                    </m:r>
                    <m:r>
                      <a:rPr lang="en-US" sz="1200" b="0" i="1" strike="sngStrike" smtClean="0">
                        <a:latin typeface="Cambria Math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sz="1200" b="0" i="1" strike="sngStrike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200" b="0" i="1" strike="sngStrike" smtClean="0">
                            <a:latin typeface="Cambria Math"/>
                          </a:rPr>
                          <m:t>−49.7</m:t>
                        </m:r>
                      </m:e>
                    </m:d>
                    <m:r>
                      <a:rPr lang="en-US" sz="1200" b="0" i="1" strike="sngStrike" smtClean="0">
                        <a:latin typeface="Cambria Math"/>
                      </a:rPr>
                      <m:t>=</m:t>
                    </m:r>
                    <m:r>
                      <a:rPr lang="en-US" sz="1200" b="1" i="1" strike="sngStrike" smtClean="0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  <m:r>
                      <a:rPr lang="en-US" sz="1200" b="1" i="1" strike="sngStrike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  <m:r>
                      <a:rPr lang="en-US" sz="1200" b="1" i="1" strike="sngStrike" smtClean="0">
                        <a:solidFill>
                          <a:srgbClr val="FF0000"/>
                        </a:solidFill>
                        <a:latin typeface="Cambria Math"/>
                      </a:rPr>
                      <m:t>𝟎𝟒𝟐𝟗</m:t>
                    </m:r>
                    <m:r>
                      <a:rPr lang="en-US" sz="1200" b="1" i="1" strike="sngStrike" smtClean="0">
                        <a:solidFill>
                          <a:srgbClr val="FF0000"/>
                        </a:solidFill>
                        <a:latin typeface="Cambria Math"/>
                      </a:rPr>
                      <m:t>∗</m:t>
                    </m:r>
                    <m:r>
                      <a:rPr lang="en-US" sz="1200" b="1" i="1" strike="sngStrike" smtClean="0">
                        <a:solidFill>
                          <a:srgbClr val="FF0000"/>
                        </a:solidFill>
                        <a:latin typeface="Cambria Math"/>
                      </a:rPr>
                      <m:t>𝟏𝟏𝟔𝟓</m:t>
                    </m:r>
                    <m:r>
                      <a:rPr lang="en-US" sz="1200" b="1" i="1" strike="sngStrike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  <m:r>
                      <a:rPr lang="en-US" sz="1200" b="1" i="1" strike="sngStrike" smtClean="0">
                        <a:solidFill>
                          <a:srgbClr val="FF0000"/>
                        </a:solidFill>
                        <a:latin typeface="Cambria Math"/>
                      </a:rPr>
                      <m:t>𝟓</m:t>
                    </m:r>
                    <m:r>
                      <a:rPr lang="en-US" sz="1200" b="0" i="1" strike="sngStrike" smtClean="0">
                        <a:latin typeface="Cambria Math"/>
                      </a:rPr>
                      <m:t>+49.7=</m:t>
                    </m:r>
                    <m:r>
                      <a:rPr lang="en-US" sz="1200" b="1" i="1" strike="sngStrike" smtClean="0">
                        <a:solidFill>
                          <a:srgbClr val="FF0000"/>
                        </a:solidFill>
                        <a:latin typeface="Cambria Math"/>
                      </a:rPr>
                      <m:t>𝟓𝟎</m:t>
                    </m:r>
                    <m:r>
                      <a:rPr lang="en-US" sz="1200" b="0" i="1" strike="sngStrike" smtClean="0">
                        <a:latin typeface="Cambria Math"/>
                      </a:rPr>
                      <m:t>+49.7=99.7</m:t>
                    </m:r>
                  </m:oMath>
                </a14:m>
                <a:r>
                  <a:rPr lang="en-US" strike="sngStrike" dirty="0" smtClean="0"/>
                  <a:t> </a:t>
                </a:r>
                <a:endParaRPr lang="en-US" strike="sngStrike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" y="1971096"/>
                <a:ext cx="8332987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2382" y="2449736"/>
                <a:ext cx="51782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trike="sngStrike" dirty="0" smtClean="0"/>
                  <a:t>Should have </a:t>
                </a:r>
                <a14:m>
                  <m:oMath xmlns:m="http://schemas.openxmlformats.org/officeDocument/2006/math">
                    <m:r>
                      <a:rPr lang="en-US" b="0" i="1" strike="sngStrike" smtClean="0">
                        <a:latin typeface="Cambria Math"/>
                      </a:rPr>
                      <m:t>𝑢</m:t>
                    </m:r>
                    <m:r>
                      <a:rPr lang="en-US" b="0" i="1" strike="sngStrike" smtClean="0">
                        <a:latin typeface="Cambria Math"/>
                        <a:ea typeface="Cambria Math"/>
                      </a:rPr>
                      <m:t>≈50%</m:t>
                    </m:r>
                  </m:oMath>
                </a14:m>
                <a:r>
                  <a:rPr lang="en-US" strike="sngStrike" dirty="0" smtClean="0"/>
                  <a:t>...so, we should </a:t>
                </a:r>
                <a:r>
                  <a:rPr lang="en-US" strike="sngStrike" dirty="0" smtClean="0">
                    <a:solidFill>
                      <a:srgbClr val="FF0000"/>
                    </a:solidFill>
                  </a:rPr>
                  <a:t>not </a:t>
                </a:r>
                <a:r>
                  <a:rPr lang="en-US" strike="sngStrike" dirty="0" smtClean="0"/>
                  <a:t>have these</a:t>
                </a:r>
                <a:endParaRPr lang="en-US" strike="sngStrike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82" y="2449736"/>
                <a:ext cx="5178277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941" t="-8333" r="-23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Elbow Connector 6"/>
          <p:cNvCxnSpPr>
            <a:stCxn id="5" idx="3"/>
            <a:endCxn id="4" idx="2"/>
          </p:cNvCxnSpPr>
          <p:nvPr/>
        </p:nvCxnSpPr>
        <p:spPr>
          <a:xfrm flipH="1" flipV="1">
            <a:off x="4328461" y="2340428"/>
            <a:ext cx="972198" cy="293974"/>
          </a:xfrm>
          <a:prstGeom prst="bentConnector4">
            <a:avLst>
              <a:gd name="adj1" fmla="val -23514"/>
              <a:gd name="adj2" fmla="val 81409"/>
            </a:avLst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8527" y="140132"/>
                <a:ext cx="4715393" cy="3821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Case 1: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On start up have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degrees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27" y="140132"/>
                <a:ext cx="4715393" cy="382156"/>
              </a:xfrm>
              <a:prstGeom prst="rect">
                <a:avLst/>
              </a:prstGeom>
              <a:blipFill rotWithShape="1">
                <a:blip r:embed="rId5"/>
                <a:stretch>
                  <a:fillRect l="-1164" t="-3175" r="-517" b="-25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8112" y="581168"/>
                <a:ext cx="77040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𝑁𝑟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𝐾𝑥</m:t>
                    </m:r>
                    <m:r>
                      <a:rPr lang="en-US" b="0" i="1" smtClean="0">
                        <a:latin typeface="Cambria Math"/>
                      </a:rPr>
                      <m:t>=0.0429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−1.42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⋅0+0.0260⋅0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=0.0429∗35=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1.5015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12" y="581168"/>
                <a:ext cx="7704097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7333" y="1059809"/>
                <a:ext cx="4937570" cy="492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trike="sngStrike" dirty="0" smtClean="0"/>
                  <a:t>Should have </a:t>
                </a:r>
                <a14:m>
                  <m:oMath xmlns:m="http://schemas.openxmlformats.org/officeDocument/2006/math">
                    <m:r>
                      <a:rPr lang="en-US" b="0" i="1" strike="sngStrike" smtClean="0">
                        <a:latin typeface="Cambria Math"/>
                      </a:rPr>
                      <m:t>𝑢</m:t>
                    </m:r>
                    <m:r>
                      <a:rPr lang="en-US" b="0" i="1" strike="sngStrike" smtClean="0">
                        <a:latin typeface="Cambria Math"/>
                        <a:ea typeface="Cambria Math"/>
                      </a:rPr>
                      <m:t>≈50%</m:t>
                    </m:r>
                  </m:oMath>
                </a14:m>
                <a:r>
                  <a:rPr lang="en-US" strike="sngStrike" dirty="0" smtClean="0"/>
                  <a:t> hence </a:t>
                </a:r>
                <a14:m>
                  <m:oMath xmlns:m="http://schemas.openxmlformats.org/officeDocument/2006/math">
                    <m:r>
                      <a:rPr lang="en-US" b="0" i="1" strike="sngStrike" smtClean="0">
                        <a:latin typeface="Cambria Math"/>
                      </a:rPr>
                      <m:t>𝑟</m:t>
                    </m:r>
                    <m:r>
                      <a:rPr lang="en-US" b="0" i="1" strike="sngStrike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trike="sngStrike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trike="sngStrike" smtClean="0">
                            <a:latin typeface="Cambria Math"/>
                          </a:rPr>
                          <m:t>50%</m:t>
                        </m:r>
                      </m:num>
                      <m:den>
                        <m:r>
                          <a:rPr lang="en-US" b="0" i="1" strike="sngStrike" smtClean="0">
                            <a:latin typeface="Cambria Math"/>
                          </a:rPr>
                          <m:t>0.0429</m:t>
                        </m:r>
                      </m:den>
                    </m:f>
                    <m:r>
                      <a:rPr lang="en-US" b="0" i="1" strike="sngStrike" smtClean="0">
                        <a:latin typeface="Cambria Math"/>
                      </a:rPr>
                      <m:t>=1165.5</m:t>
                    </m:r>
                  </m:oMath>
                </a14:m>
                <a:r>
                  <a:rPr lang="en-US" strike="sngStrike" dirty="0" smtClean="0"/>
                  <a:t> </a:t>
                </a:r>
                <a:endParaRPr lang="en-US" strike="sngStrike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33" y="1059809"/>
                <a:ext cx="4937570" cy="492827"/>
              </a:xfrm>
              <a:prstGeom prst="rect">
                <a:avLst/>
              </a:prstGeom>
              <a:blipFill rotWithShape="1">
                <a:blip r:embed="rId7"/>
                <a:stretch>
                  <a:fillRect l="-988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6216" y="3281776"/>
                <a:ext cx="8477642" cy="3821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Case 3: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Ramping towards desired angle have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acc>
                    <m:r>
                      <a:rPr lang="en-US" i="1">
                        <a:latin typeface="Cambria Math"/>
                        <a:ea typeface="Cambria Math"/>
                      </a:rPr>
                      <m:t>≈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</a:rPr>
                      <m:t>something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and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=20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degrees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6" y="3281776"/>
                <a:ext cx="8477642" cy="382156"/>
              </a:xfrm>
              <a:prstGeom prst="rect">
                <a:avLst/>
              </a:prstGeom>
              <a:blipFill rotWithShape="1">
                <a:blip r:embed="rId8"/>
                <a:stretch>
                  <a:fillRect l="-647" t="-3175" b="-25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7276" y="3666765"/>
                <a:ext cx="8453724" cy="5769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trike="sngStrike" smtClean="0">
                          <a:latin typeface="Cambria Math"/>
                        </a:rPr>
                        <m:t>𝑢</m:t>
                      </m:r>
                      <m:r>
                        <a:rPr lang="en-US" sz="1200" b="0" i="1" strike="sngStrike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1200" b="0" i="1" strike="sngStrike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200" b="0" i="1" strike="sngStrike" smtClean="0">
                              <a:latin typeface="Cambria Math"/>
                            </a:rPr>
                            <m:t>𝑁𝑟</m:t>
                          </m:r>
                        </m:e>
                      </m:acc>
                      <m:r>
                        <a:rPr lang="en-US" sz="1200" i="1" strike="sngStrike">
                          <a:latin typeface="Cambria Math"/>
                        </a:rPr>
                        <m:t>−</m:t>
                      </m:r>
                      <m:r>
                        <a:rPr lang="en-US" sz="1200" i="1" strike="sngStrike">
                          <a:latin typeface="Cambria Math"/>
                        </a:rPr>
                        <m:t>𝐾𝑥</m:t>
                      </m:r>
                      <m:r>
                        <a:rPr lang="en-US" sz="1200" b="0" i="1" strike="sngStrike" smtClean="0">
                          <a:latin typeface="Cambria Math"/>
                        </a:rPr>
                        <m:t>=0.0429</m:t>
                      </m:r>
                      <m:r>
                        <a:rPr lang="en-US" sz="1200" b="0" i="1" strike="sngStrike" smtClean="0">
                          <a:latin typeface="Cambria Math"/>
                        </a:rPr>
                        <m:t>𝑟</m:t>
                      </m:r>
                      <m:r>
                        <a:rPr lang="en-US" sz="1200" b="0" i="1" strike="sngStrike" smtClean="0">
                          <a:latin typeface="Cambria Math"/>
                        </a:rPr>
                        <m:t>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200" b="0" i="1" strike="sngStrike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200" b="0" i="1" strike="sngStrike" smtClean="0">
                              <a:latin typeface="Cambria Math"/>
                            </a:rPr>
                            <m:t>−1.42</m:t>
                          </m:r>
                          <m:r>
                            <a:rPr lang="en-US" sz="1200" b="0" i="1" strike="sngStrike" smtClean="0">
                              <a:latin typeface="Cambria Math"/>
                              <a:ea typeface="Cambria Math"/>
                            </a:rPr>
                            <m:t>⋅20+0.0260⋅</m:t>
                          </m:r>
                          <m:acc>
                            <m:accPr>
                              <m:chr m:val="̇"/>
                              <m:ctrlPr>
                                <a:rPr lang="en-US" sz="1200" b="0" i="1" strike="sngStrike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200" b="0" i="1" strike="sngStrike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  <m:r>
                        <a:rPr lang="en-US" sz="1200" b="0" i="1" strike="sngStrike" smtClean="0">
                          <a:latin typeface="Cambria Math"/>
                        </a:rPr>
                        <m:t>=</m:t>
                      </m:r>
                      <m:r>
                        <a:rPr lang="en-US" sz="1200" b="1" i="1" strike="sngStrike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1200" b="1" i="1" strike="sngStrike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1200" b="1" i="1" strike="sngStrike" smtClean="0">
                          <a:solidFill>
                            <a:srgbClr val="FF0000"/>
                          </a:solidFill>
                          <a:latin typeface="Cambria Math"/>
                        </a:rPr>
                        <m:t>𝟎𝟒𝟐𝟗</m:t>
                      </m:r>
                      <m:r>
                        <a:rPr lang="en-US" sz="1200" b="1" i="1" strike="sngStrike" smtClean="0">
                          <a:solidFill>
                            <a:srgbClr val="FF0000"/>
                          </a:solidFill>
                          <a:latin typeface="Cambria Math"/>
                        </a:rPr>
                        <m:t>𝒓</m:t>
                      </m:r>
                      <m:r>
                        <a:rPr lang="en-US" sz="1200" b="0" i="1" strike="sngStrike" smtClean="0">
                          <a:latin typeface="Cambria Math"/>
                        </a:rPr>
                        <m:t>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200" b="0" i="1" strike="sngStrike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200" b="0" i="1" strike="sngStrike" smtClean="0">
                              <a:latin typeface="Cambria Math"/>
                            </a:rPr>
                            <m:t>−28.4+0.0260</m:t>
                          </m:r>
                          <m:acc>
                            <m:accPr>
                              <m:chr m:val="̇"/>
                              <m:ctrlPr>
                                <a:rPr lang="en-US" sz="1200" b="0" i="1" strike="sngStrike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200" b="0" i="1" strike="sngStrike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  <m:r>
                        <a:rPr lang="en-US" sz="1200" b="0" i="1" strike="sngStrike" smtClean="0">
                          <a:latin typeface="Cambria Math"/>
                        </a:rPr>
                        <m:t>=</m:t>
                      </m:r>
                      <m:r>
                        <a:rPr lang="en-US" sz="1200" b="1" i="1" strike="sngStrike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1200" b="1" i="1" strike="sngStrike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1200" b="1" i="1" strike="sngStrike" smtClean="0">
                          <a:solidFill>
                            <a:srgbClr val="FF0000"/>
                          </a:solidFill>
                          <a:latin typeface="Cambria Math"/>
                        </a:rPr>
                        <m:t>𝟎𝟒𝟐𝟗</m:t>
                      </m:r>
                      <m:r>
                        <a:rPr lang="en-US" sz="1200" b="1" i="1" strike="sngStrike" smtClean="0">
                          <a:solidFill>
                            <a:srgbClr val="FF0000"/>
                          </a:solidFill>
                          <a:latin typeface="Cambria Math"/>
                        </a:rPr>
                        <m:t>∗</m:t>
                      </m:r>
                      <m:r>
                        <a:rPr lang="en-US" sz="1200" b="1" i="1" strike="sngStrike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𝟏𝟏𝟔𝟓</m:t>
                      </m:r>
                      <m:r>
                        <a:rPr lang="en-US" sz="1200" b="1" i="1" strike="sngStrike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1200" b="1" i="1" strike="sngStrike" smtClean="0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1200" b="0" i="1" strike="sngStrike" smtClean="0">
                          <a:latin typeface="Cambria Math"/>
                        </a:rPr>
                        <m:t>+28.4−0.0260</m:t>
                      </m:r>
                      <m:acc>
                        <m:accPr>
                          <m:chr m:val="̇"/>
                          <m:ctrlPr>
                            <a:rPr lang="en-US" sz="1200" b="0" i="1" strike="sngStrike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200" b="0" i="1" strike="sngStrike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lang="en-US" sz="1200" b="0" i="1" strike="sngStrike" dirty="0" smtClean="0"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1200" b="0" i="1" strike="sngStrike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1200" b="1" i="1" strike="sngStrike" smtClean="0">
                        <a:solidFill>
                          <a:srgbClr val="FF0000"/>
                        </a:solidFill>
                        <a:latin typeface="Cambria Math"/>
                      </a:rPr>
                      <m:t>𝟓𝟎</m:t>
                    </m:r>
                    <m:r>
                      <a:rPr lang="en-US" sz="1200" b="0" i="1" strike="sngStrike" smtClean="0">
                        <a:latin typeface="Cambria Math"/>
                      </a:rPr>
                      <m:t>+28.4=78.4</m:t>
                    </m:r>
                  </m:oMath>
                </a14:m>
                <a:r>
                  <a:rPr lang="en-US" strike="sngStrike" dirty="0" smtClean="0"/>
                  <a:t> </a:t>
                </a:r>
                <a:endParaRPr lang="en-US" strike="sngStrike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76" y="3666765"/>
                <a:ext cx="8453724" cy="57695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48112" y="4348576"/>
            <a:ext cx="790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trike="sngStrike" dirty="0" smtClean="0">
                <a:latin typeface="Arial" pitchFamily="34" charset="0"/>
                <a:cs typeface="Arial" pitchFamily="34" charset="0"/>
              </a:rPr>
              <a:t>Seems like a lot given that we wanted to ramp slowly (i.e. long settling time)</a:t>
            </a:r>
            <a:endParaRPr lang="en-US" strike="sngStrike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705834" y="4243718"/>
            <a:ext cx="4342903" cy="1810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87697" y="2868755"/>
                <a:ext cx="59274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</a:rPr>
                      <m:t>𝑢</m:t>
                    </m:r>
                    <m:r>
                      <a:rPr lang="en-US" sz="12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12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200" b="0" i="1" smtClean="0">
                            <a:latin typeface="Cambria Math"/>
                          </a:rPr>
                          <m:t>𝑁𝑟</m:t>
                        </m:r>
                      </m:e>
                    </m:acc>
                    <m:r>
                      <a:rPr lang="en-US" sz="1200" i="1">
                        <a:latin typeface="Cambria Math"/>
                      </a:rPr>
                      <m:t>−</m:t>
                    </m:r>
                    <m:r>
                      <a:rPr lang="en-US" sz="1200" i="1">
                        <a:latin typeface="Cambria Math"/>
                      </a:rPr>
                      <m:t>𝐾𝑥</m:t>
                    </m:r>
                    <m:r>
                      <a:rPr lang="en-US" sz="1200" b="0" i="1" smtClean="0">
                        <a:latin typeface="Cambria Math"/>
                      </a:rPr>
                      <m:t>=0.0429</m:t>
                    </m:r>
                    <m:r>
                      <a:rPr lang="en-US" sz="1200" b="0" i="1" smtClean="0">
                        <a:latin typeface="Cambria Math"/>
                      </a:rPr>
                      <m:t>𝑟</m:t>
                    </m:r>
                    <m:r>
                      <a:rPr lang="en-US" sz="1200" b="0" i="1" smtClean="0">
                        <a:latin typeface="Cambria Math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sz="1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200" b="0" i="1" smtClean="0">
                            <a:latin typeface="Cambria Math"/>
                          </a:rPr>
                          <m:t>−1.42</m:t>
                        </m:r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⋅35+0.0260⋅0</m:t>
                        </m:r>
                      </m:e>
                    </m:d>
                    <m:r>
                      <a:rPr lang="en-US" sz="1200" b="0" i="1" smtClean="0">
                        <a:latin typeface="Cambria Math"/>
                      </a:rPr>
                      <m:t>=</m:t>
                    </m:r>
                    <m:r>
                      <a:rPr lang="en-US" sz="1200" b="1" i="1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en-US" sz="1200" b="1" i="1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  <m:r>
                      <a:rPr lang="en-US" sz="1200" b="1" i="1" smtClean="0">
                        <a:solidFill>
                          <a:srgbClr val="FF0000"/>
                        </a:solidFill>
                        <a:latin typeface="Cambria Math"/>
                      </a:rPr>
                      <m:t>𝟓𝟎𝟏𝟓</m:t>
                    </m:r>
                    <m:r>
                      <a:rPr lang="en-US" sz="1200" b="0" i="1" smtClean="0">
                        <a:latin typeface="Cambria Math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sz="1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200" b="0" i="1" smtClean="0">
                            <a:latin typeface="Cambria Math"/>
                          </a:rPr>
                          <m:t>−49.7</m:t>
                        </m:r>
                      </m:e>
                    </m:d>
                    <m:r>
                      <a:rPr lang="en-US" sz="1200" b="0" i="1" smtClean="0">
                        <a:latin typeface="Cambria Math"/>
                      </a:rPr>
                      <m:t>==</m:t>
                    </m:r>
                    <m:r>
                      <a:rPr lang="en-US" sz="1200" b="1" i="1" smtClean="0">
                        <a:solidFill>
                          <a:srgbClr val="0070C0"/>
                        </a:solidFill>
                        <a:latin typeface="Cambria Math"/>
                      </a:rPr>
                      <m:t>𝟓𝟏</m:t>
                    </m:r>
                    <m:r>
                      <a:rPr lang="en-US" sz="1200" b="1" i="1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r>
                      <a:rPr lang="en-US" sz="1200" b="1" i="1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97" y="2868755"/>
                <a:ext cx="5927456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209442" y="4876799"/>
                <a:ext cx="6421565" cy="2999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𝑢</m:t>
                      </m:r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𝑁𝑟</m:t>
                          </m:r>
                        </m:e>
                      </m:acc>
                      <m:r>
                        <a:rPr lang="en-US" sz="1200" i="1">
                          <a:latin typeface="Cambria Math"/>
                        </a:rPr>
                        <m:t>−</m:t>
                      </m:r>
                      <m:r>
                        <a:rPr lang="en-US" sz="1200" i="1">
                          <a:latin typeface="Cambria Math"/>
                        </a:rPr>
                        <m:t>𝐾𝑥</m:t>
                      </m:r>
                      <m:r>
                        <a:rPr lang="en-US" sz="1200" b="0" i="1" smtClean="0">
                          <a:latin typeface="Cambria Math"/>
                        </a:rPr>
                        <m:t>=0.0429</m:t>
                      </m:r>
                      <m:r>
                        <a:rPr lang="en-US" sz="1200" b="0" i="1" smtClean="0">
                          <a:latin typeface="Cambria Math"/>
                        </a:rPr>
                        <m:t>𝑟</m:t>
                      </m:r>
                      <m:r>
                        <a:rPr lang="en-US" sz="12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−1.42</m:t>
                          </m:r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⋅20+0.0260⋅</m:t>
                          </m:r>
                          <m:acc>
                            <m:accPr>
                              <m:chr m:val="̇"/>
                              <m:ctrlP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𝟓𝟎𝟏𝟓</m:t>
                      </m:r>
                      <m:r>
                        <a:rPr lang="en-US" sz="12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−28.4+0.0260</m:t>
                          </m:r>
                          <m:acc>
                            <m:accPr>
                              <m:chr m:val="̇"/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r>
                        <a:rPr lang="en-US" sz="1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𝟐𝟗</m:t>
                      </m:r>
                      <m:r>
                        <a:rPr lang="en-US" sz="1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1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𝟗𝟗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442" y="4876799"/>
                <a:ext cx="6421565" cy="2999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07258" y="5398532"/>
                <a:ext cx="90265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</a:rPr>
                  <a:t>Blue-colored</a:t>
                </a:r>
                <a:r>
                  <a:rPr lang="en-US" dirty="0" smtClean="0"/>
                  <a:t> text shows that these values look reasonably promising… thus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𝑁</m:t>
                        </m:r>
                      </m:e>
                    </m:ac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𝑟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=0.0429∗35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8" y="5398532"/>
                <a:ext cx="9026574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608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187697" y="6019800"/>
            <a:ext cx="6815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Maybe doesn’t start up because u=1.5015 [%] is too low i.e. dead-zone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09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409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209800"/>
            <a:ext cx="33881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Extra Slides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58575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spect="1" noChangeArrowheads="1" noTextEdit="1"/>
          </p:cNvSpPr>
          <p:nvPr/>
        </p:nvSpPr>
        <p:spPr bwMode="auto">
          <a:xfrm>
            <a:off x="2603500" y="609600"/>
            <a:ext cx="42672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028368" y="2046955"/>
            <a:ext cx="12022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728181" y="1953849"/>
            <a:ext cx="868363" cy="465138"/>
          </a:xfrm>
          <a:prstGeom prst="rect">
            <a:avLst/>
          </a:prstGeom>
          <a:noFill/>
          <a:ln w="1905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 flipH="1">
            <a:off x="2529618" y="2179274"/>
            <a:ext cx="1182688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>
            <a:off x="4169145" y="1541356"/>
            <a:ext cx="0" cy="361435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3687265" y="1062396"/>
            <a:ext cx="7309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A, B, C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3353531" y="907686"/>
            <a:ext cx="11906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3232881" y="936261"/>
            <a:ext cx="1482725" cy="569913"/>
          </a:xfrm>
          <a:prstGeom prst="rect">
            <a:avLst/>
          </a:prstGeom>
          <a:noFill/>
          <a:ln w="1905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4715606" y="1206136"/>
            <a:ext cx="5238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4981397" y="882075"/>
            <a:ext cx="2580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(t)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>
            <a:off x="2694718" y="1236299"/>
            <a:ext cx="4635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2792642" y="907686"/>
            <a:ext cx="26770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u(t)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 flipV="1">
            <a:off x="2529618" y="1341074"/>
            <a:ext cx="0" cy="86121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395474" y="1094217"/>
            <a:ext cx="268288" cy="2682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1897849" y="936261"/>
            <a:ext cx="22762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r(t)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>
            <a:off x="1881918" y="1236299"/>
            <a:ext cx="4635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661044" y="2024856"/>
                <a:ext cx="193867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𝐾𝑥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044" y="2024856"/>
                <a:ext cx="1938672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952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22"/>
          <p:cNvSpPr>
            <a:spLocks noChangeArrowheads="1"/>
          </p:cNvSpPr>
          <p:nvPr/>
        </p:nvSpPr>
        <p:spPr bwMode="auto">
          <a:xfrm>
            <a:off x="4366291" y="1569901"/>
            <a:ext cx="2580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(t)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55370" y="130829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095392" y="120089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638799" y="721599"/>
                <a:ext cx="2378343" cy="396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𝐴𝑥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𝐵𝑢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799" y="721599"/>
                <a:ext cx="2378343" cy="3969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638799" y="1189168"/>
                <a:ext cx="15190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𝐶𝑥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799" y="1189168"/>
                <a:ext cx="151900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638799" y="1629859"/>
                <a:ext cx="8342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𝐷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≐0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799" y="1629859"/>
                <a:ext cx="834203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9384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384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914400" y="304800"/>
            <a:ext cx="723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Damped Compound Pendulum Equations of Motion</a:t>
            </a:r>
          </a:p>
        </p:txBody>
      </p:sp>
      <p:pic>
        <p:nvPicPr>
          <p:cNvPr id="4099" name="Picture 3" descr="N:\mem351\figures\simplePlankFbd010905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34163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47" name="Group 51"/>
          <p:cNvGrpSpPr>
            <a:grpSpLocks/>
          </p:cNvGrpSpPr>
          <p:nvPr/>
        </p:nvGrpSpPr>
        <p:grpSpPr bwMode="auto">
          <a:xfrm>
            <a:off x="4495800" y="990600"/>
            <a:ext cx="3200400" cy="990600"/>
            <a:chOff x="2832" y="624"/>
            <a:chExt cx="2016" cy="624"/>
          </a:xfrm>
        </p:grpSpPr>
        <p:sp>
          <p:nvSpPr>
            <p:cNvPr id="4142" name="Rectangle 46"/>
            <p:cNvSpPr>
              <a:spLocks noChangeArrowheads="1"/>
            </p:cNvSpPr>
            <p:nvPr/>
          </p:nvSpPr>
          <p:spPr bwMode="auto">
            <a:xfrm>
              <a:off x="2832" y="624"/>
              <a:ext cx="2016" cy="6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100" name="Object 4"/>
            <p:cNvGraphicFramePr>
              <a:graphicFrameLocks noChangeAspect="1"/>
            </p:cNvGraphicFramePr>
            <p:nvPr/>
          </p:nvGraphicFramePr>
          <p:xfrm>
            <a:off x="2953" y="680"/>
            <a:ext cx="1726" cy="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0" name="Equation" r:id="rId4" imgW="1333440" imgH="393480" progId="Equation.3">
                    <p:embed/>
                  </p:oleObj>
                </mc:Choice>
                <mc:Fallback>
                  <p:oleObj name="Equation" r:id="rId4" imgW="13334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3" y="680"/>
                          <a:ext cx="1726" cy="5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33" name="Rectangle 37"/>
          <p:cNvSpPr>
            <a:spLocks noChangeArrowheads="1"/>
          </p:cNvSpPr>
          <p:nvPr/>
        </p:nvSpPr>
        <p:spPr bwMode="auto">
          <a:xfrm>
            <a:off x="4514850" y="3357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4141" name="Group 45"/>
          <p:cNvGrpSpPr>
            <a:grpSpLocks/>
          </p:cNvGrpSpPr>
          <p:nvPr/>
        </p:nvGrpSpPr>
        <p:grpSpPr bwMode="auto">
          <a:xfrm>
            <a:off x="4267200" y="2819400"/>
            <a:ext cx="4495800" cy="2438400"/>
            <a:chOff x="2736" y="1344"/>
            <a:chExt cx="2832" cy="1536"/>
          </a:xfrm>
        </p:grpSpPr>
        <p:sp>
          <p:nvSpPr>
            <p:cNvPr id="4126" name="Rectangle 30"/>
            <p:cNvSpPr>
              <a:spLocks noChangeArrowheads="1"/>
            </p:cNvSpPr>
            <p:nvPr/>
          </p:nvSpPr>
          <p:spPr bwMode="auto">
            <a:xfrm>
              <a:off x="2736" y="1344"/>
              <a:ext cx="2832" cy="15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40" name="Group 44"/>
            <p:cNvGrpSpPr>
              <a:grpSpLocks/>
            </p:cNvGrpSpPr>
            <p:nvPr/>
          </p:nvGrpSpPr>
          <p:grpSpPr bwMode="auto">
            <a:xfrm>
              <a:off x="2784" y="1440"/>
              <a:ext cx="2688" cy="1342"/>
              <a:chOff x="2784" y="1440"/>
              <a:chExt cx="2688" cy="1342"/>
            </a:xfrm>
          </p:grpSpPr>
          <p:sp>
            <p:nvSpPr>
              <p:cNvPr id="4108" name="Rectangle 12"/>
              <p:cNvSpPr>
                <a:spLocks noChangeArrowheads="1" noTextEdit="1"/>
              </p:cNvSpPr>
              <p:nvPr/>
            </p:nvSpPr>
            <p:spPr bwMode="auto">
              <a:xfrm>
                <a:off x="3024" y="1680"/>
                <a:ext cx="316" cy="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128" name="Group 32"/>
              <p:cNvGrpSpPr>
                <a:grpSpLocks/>
              </p:cNvGrpSpPr>
              <p:nvPr/>
            </p:nvGrpSpPr>
            <p:grpSpPr bwMode="auto">
              <a:xfrm>
                <a:off x="2832" y="1440"/>
                <a:ext cx="1440" cy="240"/>
                <a:chOff x="2832" y="1440"/>
                <a:chExt cx="1440" cy="240"/>
              </a:xfrm>
            </p:grpSpPr>
            <p:graphicFrame>
              <p:nvGraphicFramePr>
                <p:cNvPr id="4107" name="Object 11"/>
                <p:cNvGraphicFramePr>
                  <a:graphicFrameLocks noChangeAspect="1"/>
                </p:cNvGraphicFramePr>
                <p:nvPr/>
              </p:nvGraphicFramePr>
              <p:xfrm>
                <a:off x="2832" y="1440"/>
                <a:ext cx="183" cy="20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71" name="Equation" r:id="rId6" imgW="139579" imgH="164957" progId="Equation.3">
                        <p:embed/>
                      </p:oleObj>
                    </mc:Choice>
                    <mc:Fallback>
                      <p:oleObj name="Equation" r:id="rId6" imgW="139579" imgH="164957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32" y="1440"/>
                              <a:ext cx="183" cy="20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109" name="Rectangle 13"/>
                <p:cNvSpPr>
                  <a:spLocks noChangeArrowheads="1"/>
                </p:cNvSpPr>
                <p:nvPr/>
              </p:nvSpPr>
              <p:spPr bwMode="auto">
                <a:xfrm>
                  <a:off x="3168" y="1440"/>
                  <a:ext cx="1104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 sz="1800">
                      <a:latin typeface="Arial" charset="0"/>
                      <a:cs typeface="Arial" charset="0"/>
                    </a:rPr>
                    <a:t>Bar length [m]</a:t>
                  </a:r>
                  <a:endParaRPr lang="en-US" sz="1800"/>
                </a:p>
              </p:txBody>
            </p:sp>
          </p:grpSp>
          <p:sp>
            <p:nvSpPr>
              <p:cNvPr id="4112" name="Rectangle 16"/>
              <p:cNvSpPr>
                <a:spLocks noChangeArrowheads="1" noTextEdit="1"/>
              </p:cNvSpPr>
              <p:nvPr/>
            </p:nvSpPr>
            <p:spPr bwMode="auto">
              <a:xfrm>
                <a:off x="3024" y="2009"/>
                <a:ext cx="316" cy="4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139" name="Group 43"/>
              <p:cNvGrpSpPr>
                <a:grpSpLocks/>
              </p:cNvGrpSpPr>
              <p:nvPr/>
            </p:nvGrpSpPr>
            <p:grpSpPr bwMode="auto">
              <a:xfrm>
                <a:off x="2832" y="1680"/>
                <a:ext cx="2064" cy="247"/>
                <a:chOff x="2832" y="1680"/>
                <a:chExt cx="2064" cy="247"/>
              </a:xfrm>
            </p:grpSpPr>
            <p:graphicFrame>
              <p:nvGraphicFramePr>
                <p:cNvPr id="4105" name="Object 9"/>
                <p:cNvGraphicFramePr>
                  <a:graphicFrameLocks noChangeAspect="1"/>
                </p:cNvGraphicFramePr>
                <p:nvPr/>
              </p:nvGraphicFramePr>
              <p:xfrm>
                <a:off x="2832" y="1680"/>
                <a:ext cx="189" cy="24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72" name="Equation" r:id="rId8" imgW="139579" imgH="177646" progId="Equation.3">
                        <p:embed/>
                      </p:oleObj>
                    </mc:Choice>
                    <mc:Fallback>
                      <p:oleObj name="Equation" r:id="rId8" imgW="139579" imgH="177646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32" y="1680"/>
                              <a:ext cx="189" cy="24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113" name="Rectangle 17"/>
                <p:cNvSpPr>
                  <a:spLocks noChangeArrowheads="1"/>
                </p:cNvSpPr>
                <p:nvPr/>
              </p:nvSpPr>
              <p:spPr bwMode="auto">
                <a:xfrm>
                  <a:off x="3168" y="1680"/>
                  <a:ext cx="1728" cy="2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 sz="1800">
                      <a:latin typeface="Arial" charset="0"/>
                      <a:cs typeface="Arial" charset="0"/>
                    </a:rPr>
                    <a:t>Pivot to CG distance [m]</a:t>
                  </a:r>
                  <a:endParaRPr lang="en-US" sz="1800"/>
                </a:p>
              </p:txBody>
            </p:sp>
          </p:grpSp>
          <p:grpSp>
            <p:nvGrpSpPr>
              <p:cNvPr id="4130" name="Group 34"/>
              <p:cNvGrpSpPr>
                <a:grpSpLocks/>
              </p:cNvGrpSpPr>
              <p:nvPr/>
            </p:nvGrpSpPr>
            <p:grpSpPr bwMode="auto">
              <a:xfrm>
                <a:off x="2784" y="1872"/>
                <a:ext cx="1968" cy="336"/>
                <a:chOff x="2784" y="2016"/>
                <a:chExt cx="1968" cy="336"/>
              </a:xfrm>
            </p:grpSpPr>
            <p:graphicFrame>
              <p:nvGraphicFramePr>
                <p:cNvPr id="4103" name="Object 7"/>
                <p:cNvGraphicFramePr>
                  <a:graphicFrameLocks noChangeAspect="1"/>
                </p:cNvGraphicFramePr>
                <p:nvPr/>
              </p:nvGraphicFramePr>
              <p:xfrm>
                <a:off x="2784" y="2016"/>
                <a:ext cx="336" cy="3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73" name="Equation" r:id="rId10" imgW="215619" imgH="215619" progId="Equation.3">
                        <p:embed/>
                      </p:oleObj>
                    </mc:Choice>
                    <mc:Fallback>
                      <p:oleObj name="Equation" r:id="rId10" imgW="215619" imgH="215619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784" y="2016"/>
                              <a:ext cx="336" cy="33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117" name="Rectangle 21"/>
                <p:cNvSpPr>
                  <a:spLocks noChangeArrowheads="1"/>
                </p:cNvSpPr>
                <p:nvPr/>
              </p:nvSpPr>
              <p:spPr bwMode="auto">
                <a:xfrm>
                  <a:off x="3168" y="2064"/>
                  <a:ext cx="1584" cy="2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 sz="1800">
                      <a:latin typeface="Arial" charset="0"/>
                      <a:cs typeface="Arial" charset="0"/>
                    </a:rPr>
                    <a:t>Mass of pendulum [kg]</a:t>
                  </a:r>
                  <a:endParaRPr lang="en-US" sz="1800"/>
                </a:p>
              </p:txBody>
            </p:sp>
          </p:grpSp>
          <p:grpSp>
            <p:nvGrpSpPr>
              <p:cNvPr id="4138" name="Group 42"/>
              <p:cNvGrpSpPr>
                <a:grpSpLocks/>
              </p:cNvGrpSpPr>
              <p:nvPr/>
            </p:nvGrpSpPr>
            <p:grpSpPr bwMode="auto">
              <a:xfrm>
                <a:off x="2832" y="2208"/>
                <a:ext cx="2052" cy="267"/>
                <a:chOff x="2832" y="2208"/>
                <a:chExt cx="2052" cy="267"/>
              </a:xfrm>
            </p:grpSpPr>
            <p:graphicFrame>
              <p:nvGraphicFramePr>
                <p:cNvPr id="4121" name="Object 25"/>
                <p:cNvGraphicFramePr>
                  <a:graphicFrameLocks noChangeAspect="1"/>
                </p:cNvGraphicFramePr>
                <p:nvPr/>
              </p:nvGraphicFramePr>
              <p:xfrm>
                <a:off x="2832" y="2208"/>
                <a:ext cx="189" cy="24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74" name="Equation" r:id="rId12" imgW="139579" imgH="177646" progId="Equation.3">
                        <p:embed/>
                      </p:oleObj>
                    </mc:Choice>
                    <mc:Fallback>
                      <p:oleObj name="Equation" r:id="rId12" imgW="139579" imgH="177646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32" y="2208"/>
                              <a:ext cx="189" cy="24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123" name="Rectangle 27"/>
                <p:cNvSpPr>
                  <a:spLocks noChangeArrowheads="1"/>
                </p:cNvSpPr>
                <p:nvPr/>
              </p:nvSpPr>
              <p:spPr bwMode="auto">
                <a:xfrm>
                  <a:off x="3168" y="2208"/>
                  <a:ext cx="1248" cy="2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 sz="1800">
                      <a:latin typeface="Arial" charset="0"/>
                      <a:cs typeface="Arial" charset="0"/>
                    </a:rPr>
                    <a:t>Moment of Inertia </a:t>
                  </a:r>
                  <a:endParaRPr lang="en-US" sz="1800"/>
                </a:p>
              </p:txBody>
            </p:sp>
            <p:graphicFrame>
              <p:nvGraphicFramePr>
                <p:cNvPr id="4124" name="Object 28"/>
                <p:cNvGraphicFramePr>
                  <a:graphicFrameLocks noChangeAspect="1"/>
                </p:cNvGraphicFramePr>
                <p:nvPr/>
              </p:nvGraphicFramePr>
              <p:xfrm>
                <a:off x="4368" y="2208"/>
                <a:ext cx="516" cy="21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75" name="Equation" r:id="rId14" imgW="545760" imgH="228600" progId="Equation.3">
                        <p:embed/>
                      </p:oleObj>
                    </mc:Choice>
                    <mc:Fallback>
                      <p:oleObj name="Equation" r:id="rId14" imgW="54576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368" y="2208"/>
                              <a:ext cx="516" cy="21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4137" name="Group 41"/>
              <p:cNvGrpSpPr>
                <a:grpSpLocks/>
              </p:cNvGrpSpPr>
              <p:nvPr/>
            </p:nvGrpSpPr>
            <p:grpSpPr bwMode="auto">
              <a:xfrm>
                <a:off x="2832" y="2400"/>
                <a:ext cx="2640" cy="382"/>
                <a:chOff x="2832" y="2448"/>
                <a:chExt cx="2640" cy="382"/>
              </a:xfrm>
            </p:grpSpPr>
            <p:graphicFrame>
              <p:nvGraphicFramePr>
                <p:cNvPr id="4132" name="Object 36"/>
                <p:cNvGraphicFramePr>
                  <a:graphicFrameLocks noChangeAspect="1"/>
                </p:cNvGraphicFramePr>
                <p:nvPr/>
              </p:nvGraphicFramePr>
              <p:xfrm>
                <a:off x="2832" y="2544"/>
                <a:ext cx="192" cy="24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76" name="Equation" r:id="rId16" imgW="114201" imgH="139579" progId="Equation.3">
                        <p:embed/>
                      </p:oleObj>
                    </mc:Choice>
                    <mc:Fallback>
                      <p:oleObj name="Equation" r:id="rId16" imgW="114201" imgH="139579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32" y="2544"/>
                              <a:ext cx="192" cy="24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134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168" y="2544"/>
                  <a:ext cx="196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>
                      <a:latin typeface="Arial" charset="0"/>
                    </a:rPr>
                    <a:t>Viscous damping coefficient</a:t>
                  </a:r>
                </a:p>
              </p:txBody>
            </p:sp>
            <p:graphicFrame>
              <p:nvGraphicFramePr>
                <p:cNvPr id="4135" name="Object 39"/>
                <p:cNvGraphicFramePr>
                  <a:graphicFrameLocks noChangeAspect="1"/>
                </p:cNvGraphicFramePr>
                <p:nvPr/>
              </p:nvGraphicFramePr>
              <p:xfrm>
                <a:off x="5040" y="2448"/>
                <a:ext cx="432" cy="3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77" name="Equation" r:id="rId18" imgW="444240" imgH="393480" progId="Equation.3">
                        <p:embed/>
                      </p:oleObj>
                    </mc:Choice>
                    <mc:Fallback>
                      <p:oleObj name="Equation" r:id="rId18" imgW="444240" imgH="3934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040" y="2448"/>
                              <a:ext cx="432" cy="38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  <p:sp>
        <p:nvSpPr>
          <p:cNvPr id="4144" name="Text Box 48"/>
          <p:cNvSpPr txBox="1">
            <a:spLocks noChangeArrowheads="1"/>
          </p:cNvSpPr>
          <p:nvPr/>
        </p:nvSpPr>
        <p:spPr bwMode="auto">
          <a:xfrm>
            <a:off x="8153400" y="1295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(3)</a:t>
            </a:r>
          </a:p>
        </p:txBody>
      </p:sp>
      <p:sp>
        <p:nvSpPr>
          <p:cNvPr id="4146" name="Text Box 50"/>
          <p:cNvSpPr txBox="1">
            <a:spLocks noChangeArrowheads="1"/>
          </p:cNvSpPr>
          <p:nvPr/>
        </p:nvSpPr>
        <p:spPr bwMode="auto">
          <a:xfrm>
            <a:off x="4495800" y="2133600"/>
            <a:ext cx="3505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Linearized</a:t>
            </a:r>
            <a:r>
              <a:rPr lang="en-US" sz="1600">
                <a:solidFill>
                  <a:srgbClr val="FF0000"/>
                </a:solidFill>
                <a:latin typeface="Arial" charset="0"/>
              </a:rPr>
              <a:t> 2</a:t>
            </a:r>
            <a:r>
              <a:rPr lang="en-US" sz="1600" baseline="30000">
                <a:solidFill>
                  <a:srgbClr val="FF0000"/>
                </a:solidFill>
                <a:latin typeface="Arial" charset="0"/>
              </a:rPr>
              <a:t>nd</a:t>
            </a:r>
            <a:r>
              <a:rPr lang="en-US" sz="1600">
                <a:solidFill>
                  <a:srgbClr val="FF0000"/>
                </a:solidFill>
                <a:latin typeface="Arial" charset="0"/>
              </a:rPr>
              <a:t> order differential equation assumes 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small</a:t>
            </a:r>
            <a:r>
              <a:rPr lang="en-US" sz="1600">
                <a:solidFill>
                  <a:srgbClr val="FF0000"/>
                </a:solidFill>
                <a:latin typeface="Arial" charset="0"/>
              </a:rPr>
              <a:t> angles</a:t>
            </a:r>
          </a:p>
        </p:txBody>
      </p:sp>
    </p:spTree>
    <p:extLst>
      <p:ext uri="{BB962C8B-B14F-4D97-AF65-F5344CB8AC3E}">
        <p14:creationId xmlns:p14="http://schemas.microsoft.com/office/powerpoint/2010/main" val="3405169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719" y="2819002"/>
            <a:ext cx="1493467" cy="135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973" y="2864086"/>
            <a:ext cx="4302125" cy="131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025203" y="5701635"/>
                <a:ext cx="1784014" cy="5050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0.545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+0.485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+53.96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203" y="5701635"/>
                <a:ext cx="1784014" cy="5050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/>
          <p:cNvCxnSpPr/>
          <p:nvPr/>
        </p:nvCxnSpPr>
        <p:spPr>
          <a:xfrm>
            <a:off x="166027" y="5954140"/>
            <a:ext cx="838200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17752" y="5473035"/>
                <a:ext cx="6669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1" smtClean="0">
                          <a:latin typeface="Cambria Math"/>
                          <a:ea typeface="Cambria Math"/>
                        </a:rPr>
                        <m:t>Μ</m:t>
                      </m:r>
                      <m:d>
                        <m:dPr>
                          <m:ctrlPr>
                            <a:rPr lang="el-GR" sz="16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52" y="5473035"/>
                <a:ext cx="666977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312642" y="6068145"/>
            <a:ext cx="388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[%]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013378" y="5473035"/>
                <a:ext cx="7155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16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1600" i="1" smtClean="0">
                              <a:latin typeface="Cambria Math"/>
                              <a:ea typeface="Cambria Math"/>
                            </a:rPr>
                            <m:t>Θ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l-GR" sz="16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378" y="5473035"/>
                <a:ext cx="715581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/>
          <p:cNvSpPr txBox="1"/>
          <p:nvPr/>
        </p:nvSpPr>
        <p:spPr>
          <a:xfrm>
            <a:off x="3074675" y="6068144"/>
            <a:ext cx="481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[rad]</a:t>
            </a:r>
            <a:endParaRPr lang="en-US" sz="1200" dirty="0"/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2809217" y="5964128"/>
            <a:ext cx="882364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23067" y="5260861"/>
                <a:ext cx="1137619" cy="381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latin typeface="Cambria Math"/>
                            </a:rPr>
                            <m:t>0.00018</m:t>
                          </m:r>
                        </m:num>
                        <m:den>
                          <m:r>
                            <a:rPr lang="en-US" sz="1000" b="0" i="1" smtClean="0">
                              <a:latin typeface="Cambria Math"/>
                            </a:rPr>
                            <m:t>0.00033</m:t>
                          </m:r>
                        </m:den>
                      </m:f>
                      <m:r>
                        <a:rPr lang="en-US" sz="1000" b="0" i="1" smtClean="0">
                          <a:latin typeface="Cambria Math"/>
                        </a:rPr>
                        <m:t>=0.545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067" y="5260861"/>
                <a:ext cx="1137619" cy="38145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797646" y="532158"/>
            <a:ext cx="7455972" cy="2057400"/>
            <a:chOff x="706578" y="576623"/>
            <a:chExt cx="7455972" cy="2057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4276350" y="1661796"/>
                  <a:ext cx="1784014" cy="50501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/>
                              </a:rPr>
                              <m:t>1/0.00033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4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400" b="0" i="1" smtClean="0">
                                <a:latin typeface="Cambria Math"/>
                              </a:rPr>
                              <m:t>+0.485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+53.96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6350" y="1661796"/>
                  <a:ext cx="1784014" cy="5050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6720417" y="1684850"/>
                  <a:ext cx="559769" cy="49705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/>
                              </a:rPr>
                              <m:t>180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/>
                              </a:rPr>
                              <m:t>3.14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0417" y="1684850"/>
                  <a:ext cx="559769" cy="497059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752350" y="1754257"/>
                  <a:ext cx="857927" cy="307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0.00018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2350" y="1754257"/>
                  <a:ext cx="857927" cy="30777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407285" y="1668950"/>
                  <a:ext cx="423513" cy="50141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/>
                              </a:rPr>
                              <m:t>50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/>
                              </a:rPr>
                              <m:t>31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7285" y="1668950"/>
                  <a:ext cx="423513" cy="501419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>
              <a:stCxn id="6" idx="3"/>
            </p:cNvCxnSpPr>
            <p:nvPr/>
          </p:nvCxnSpPr>
          <p:spPr>
            <a:xfrm flipV="1">
              <a:off x="3610277" y="1908145"/>
              <a:ext cx="666073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6060364" y="1933380"/>
              <a:ext cx="666073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914150" y="1908144"/>
              <a:ext cx="838200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7434509" y="1415703"/>
                  <a:ext cx="63491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600" i="1" smtClean="0">
                            <a:latin typeface="Cambria Math"/>
                            <a:ea typeface="Cambria Math"/>
                          </a:rPr>
                          <m:t>Θ</m:t>
                        </m:r>
                        <m:d>
                          <m:dPr>
                            <m:ctrlPr>
                              <a:rPr lang="el-GR" sz="160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4509" y="1415703"/>
                  <a:ext cx="634917" cy="338554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093292" y="1424610"/>
                  <a:ext cx="71558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l-GR" sz="160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1600" i="1" smtClean="0">
                                <a:latin typeface="Cambria Math"/>
                                <a:ea typeface="Cambria Math"/>
                              </a:rPr>
                              <m:t>Θ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l-GR" sz="160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3292" y="1424610"/>
                  <a:ext cx="715581" cy="338554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/>
            <p:cNvCxnSpPr/>
            <p:nvPr/>
          </p:nvCxnSpPr>
          <p:spPr>
            <a:xfrm flipV="1">
              <a:off x="7280186" y="1933382"/>
              <a:ext cx="882364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3654257" y="1438571"/>
                  <a:ext cx="62209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600" i="1" smtClean="0">
                            <a:latin typeface="Cambria Math"/>
                            <a:ea typeface="Cambria Math"/>
                          </a:rPr>
                          <m:t>Τ</m:t>
                        </m:r>
                        <m:d>
                          <m:dPr>
                            <m:ctrlPr>
                              <a:rPr lang="el-GR" sz="160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4257" y="1438571"/>
                  <a:ext cx="622093" cy="338554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853892" y="1450554"/>
                  <a:ext cx="66697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600" i="1" smtClean="0">
                            <a:latin typeface="Cambria Math"/>
                            <a:ea typeface="Cambria Math"/>
                          </a:rPr>
                          <m:t>Μ</m:t>
                        </m:r>
                        <m:d>
                          <m:dPr>
                            <m:ctrlPr>
                              <a:rPr lang="el-GR" sz="160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3892" y="1450554"/>
                  <a:ext cx="666977" cy="338554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/>
            <p:cNvSpPr txBox="1"/>
            <p:nvPr/>
          </p:nvSpPr>
          <p:spPr>
            <a:xfrm>
              <a:off x="786179" y="1993080"/>
              <a:ext cx="5068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[deg]</a:t>
              </a:r>
              <a:endParaRPr lang="en-US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36839" y="1989191"/>
              <a:ext cx="3882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[%]</a:t>
              </a:r>
              <a:endParaRPr lang="en-US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3642340" y="1987722"/>
                  <a:ext cx="579581" cy="4453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120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2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𝑁𝑚</m:t>
                                </m:r>
                              </m:num>
                              <m:den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%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2340" y="1987722"/>
                  <a:ext cx="579581" cy="44531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13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/>
            <p:cNvSpPr txBox="1"/>
            <p:nvPr/>
          </p:nvSpPr>
          <p:spPr>
            <a:xfrm>
              <a:off x="6199276" y="2085781"/>
              <a:ext cx="4812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[rad]</a:t>
              </a:r>
              <a:endParaRPr lang="en-US" sz="1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419098" y="2062034"/>
              <a:ext cx="5068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[deg]</a:t>
              </a:r>
              <a:endParaRPr lang="en-US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4424115" y="709863"/>
                  <a:ext cx="1488484" cy="71474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/>
                              </a:rPr>
                              <m:t>1/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𝐽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4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400" b="0" i="1" smtClean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𝑐</m:t>
                                </m:r>
                              </m:num>
                              <m:den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𝐽</m:t>
                                </m:r>
                              </m:den>
                            </m:f>
                            <m:r>
                              <a:rPr lang="en-US" sz="1400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𝑔𝑑</m:t>
                                </m:r>
                              </m:num>
                              <m:den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𝐽</m:t>
                                </m:r>
                              </m:den>
                            </m:f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4115" y="709863"/>
                  <a:ext cx="1488484" cy="714747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b="-33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2947851" y="1377073"/>
                  <a:ext cx="46692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7851" y="1377073"/>
                  <a:ext cx="466923" cy="307777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Arrow Connector 52"/>
            <p:cNvCxnSpPr/>
            <p:nvPr/>
          </p:nvCxnSpPr>
          <p:spPr>
            <a:xfrm flipV="1">
              <a:off x="706578" y="1913501"/>
              <a:ext cx="666073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2520869" y="576623"/>
              <a:ext cx="4898229" cy="2057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2881651" y="876510"/>
                  <a:ext cx="1137619" cy="3814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0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000" b="0" i="1" smtClean="0">
                                <a:latin typeface="Cambria Math"/>
                              </a:rPr>
                              <m:t>0.00018</m:t>
                            </m:r>
                          </m:num>
                          <m:den>
                            <m:r>
                              <a:rPr lang="en-US" sz="1000" b="0" i="1" smtClean="0">
                                <a:latin typeface="Cambria Math"/>
                              </a:rPr>
                              <m:t>0.00033</m:t>
                            </m:r>
                          </m:den>
                        </m:f>
                        <m:r>
                          <a:rPr lang="en-US" sz="1000" b="0" i="1" smtClean="0">
                            <a:latin typeface="Cambria Math"/>
                          </a:rPr>
                          <m:t>=0.545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1651" y="876510"/>
                  <a:ext cx="1137619" cy="381451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/>
            <p:cNvCxnSpPr/>
            <p:nvPr/>
          </p:nvCxnSpPr>
          <p:spPr>
            <a:xfrm>
              <a:off x="1293049" y="1530961"/>
              <a:ext cx="697301" cy="8318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1293049" y="1450554"/>
              <a:ext cx="621101" cy="8884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880019" y="5146596"/>
            <a:ext cx="3690132" cy="1447800"/>
            <a:chOff x="3880019" y="5146596"/>
            <a:chExt cx="3690132" cy="1447800"/>
          </a:xfrm>
        </p:grpSpPr>
        <p:sp>
          <p:nvSpPr>
            <p:cNvPr id="11" name="Rectangle 10"/>
            <p:cNvSpPr/>
            <p:nvPr/>
          </p:nvSpPr>
          <p:spPr>
            <a:xfrm>
              <a:off x="3880019" y="5146596"/>
              <a:ext cx="3690132" cy="1447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525541" y="5300808"/>
                  <a:ext cx="2392514" cy="3814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0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000" b="0" i="1" smtClean="0">
                                <a:latin typeface="Cambria Math"/>
                              </a:rPr>
                              <m:t>0.00018∗1∗180</m:t>
                            </m:r>
                          </m:num>
                          <m:den>
                            <m:r>
                              <a:rPr lang="en-US" sz="1000" b="0" i="1" smtClean="0">
                                <a:latin typeface="Cambria Math"/>
                              </a:rPr>
                              <m:t>0.00033∗3.14</m:t>
                            </m:r>
                          </m:den>
                        </m:f>
                        <m:r>
                          <a:rPr lang="en-US" sz="1000" b="0" i="1" smtClean="0">
                            <a:latin typeface="Cambria Math"/>
                          </a:rPr>
                          <m:t>=0.545</m:t>
                        </m:r>
                        <m:f>
                          <m:fPr>
                            <m:ctrlPr>
                              <a:rPr lang="en-US" sz="1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000" b="0" i="1" smtClean="0">
                                <a:latin typeface="Cambria Math"/>
                              </a:rPr>
                              <m:t>180</m:t>
                            </m:r>
                          </m:num>
                          <m:den>
                            <m:r>
                              <a:rPr lang="en-US" sz="1000" b="0" i="1" smtClean="0">
                                <a:latin typeface="Cambria Math"/>
                              </a:rPr>
                              <m:t>3.14</m:t>
                            </m:r>
                          </m:den>
                        </m:f>
                        <m:r>
                          <a:rPr lang="en-US" sz="1000" b="0" i="1" smtClean="0">
                            <a:latin typeface="Cambria Math"/>
                          </a:rPr>
                          <m:t>=31.27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5541" y="5300808"/>
                  <a:ext cx="2392514" cy="381451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760177" y="5725538"/>
                  <a:ext cx="1784014" cy="50501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/>
                              </a:rPr>
                              <m:t>31.27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4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400" b="0" i="1" smtClean="0">
                                <a:latin typeface="Cambria Math"/>
                              </a:rPr>
                              <m:t>+0.485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+53.96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0177" y="5725538"/>
                  <a:ext cx="1784014" cy="505010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Arrow Connector 43"/>
            <p:cNvCxnSpPr/>
            <p:nvPr/>
          </p:nvCxnSpPr>
          <p:spPr>
            <a:xfrm>
              <a:off x="3901001" y="5978043"/>
              <a:ext cx="838200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3952726" y="5496938"/>
                  <a:ext cx="66697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600" i="1" smtClean="0">
                            <a:latin typeface="Cambria Math"/>
                            <a:ea typeface="Cambria Math"/>
                          </a:rPr>
                          <m:t>Μ</m:t>
                        </m:r>
                        <m:d>
                          <m:dPr>
                            <m:ctrlPr>
                              <a:rPr lang="el-GR" sz="160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2726" y="5496938"/>
                  <a:ext cx="666977" cy="338554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TextBox 45"/>
            <p:cNvSpPr txBox="1"/>
            <p:nvPr/>
          </p:nvSpPr>
          <p:spPr>
            <a:xfrm>
              <a:off x="4047616" y="6092048"/>
              <a:ext cx="3882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[%]</a:t>
              </a:r>
              <a:endParaRPr lang="en-US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6748352" y="5496938"/>
                  <a:ext cx="63491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600" i="1" smtClean="0">
                            <a:latin typeface="Cambria Math"/>
                            <a:ea typeface="Cambria Math"/>
                          </a:rPr>
                          <m:t>Θ</m:t>
                        </m:r>
                        <m:d>
                          <m:dPr>
                            <m:ctrlPr>
                              <a:rPr lang="el-GR" sz="160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8352" y="5496938"/>
                  <a:ext cx="634917" cy="338554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TextBox 47"/>
            <p:cNvSpPr txBox="1"/>
            <p:nvPr/>
          </p:nvSpPr>
          <p:spPr>
            <a:xfrm>
              <a:off x="6809649" y="6092047"/>
              <a:ext cx="5068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[deg]</a:t>
              </a:r>
              <a:endParaRPr lang="en-US" sz="1200" dirty="0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V="1">
              <a:off x="6544191" y="5988031"/>
              <a:ext cx="882364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218089" y="196334"/>
            <a:ext cx="2027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DCP Plant Model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4799" y="4343400"/>
                <a:ext cx="833112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motor power input [%]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 is gain and derived in nxtLabview-SimulinkTesting-111218a.pdf Equations (5)-(7)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" y="4343400"/>
                <a:ext cx="8331127" cy="646331"/>
              </a:xfrm>
              <a:prstGeom prst="rect">
                <a:avLst/>
              </a:prstGeom>
              <a:blipFill rotWithShape="1">
                <a:blip r:embed="rId24"/>
                <a:stretch>
                  <a:fillRect l="-439" t="-4717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696201" y="5594796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Used this TF initially</a:t>
            </a:r>
          </a:p>
        </p:txBody>
      </p:sp>
    </p:spTree>
    <p:extLst>
      <p:ext uri="{BB962C8B-B14F-4D97-AF65-F5344CB8AC3E}">
        <p14:creationId xmlns:p14="http://schemas.microsoft.com/office/powerpoint/2010/main" val="183794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503" y="3048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11/26/18: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Suspecting that poor model caused Labview PP to fail, Matlab System ID toolbox was used</a:t>
            </a:r>
          </a:p>
        </p:txBody>
      </p:sp>
      <p:pic>
        <p:nvPicPr>
          <p:cNvPr id="1029" name="Picture 5" descr="C:\Users\PAULOH~1\AppData\Local\Temp\SNAGHTML2cbb24b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257" y="1159164"/>
            <a:ext cx="2876202" cy="280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AULOH~1\AppData\Local\Temp\SNAGHTML2cbc9f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859" y="1159164"/>
            <a:ext cx="2406958" cy="280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74459" y="2911764"/>
            <a:ext cx="206979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Blue: Simulated step response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Red: Experimental step response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2764" y="4225192"/>
                <a:ext cx="2857834" cy="54091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400" b="0" i="0" smtClean="0">
                          <a:latin typeface="Cambria Math"/>
                        </a:rPr>
                        <m:t>TF</m:t>
                      </m:r>
                      <m:r>
                        <m:rPr>
                          <m:nor/>
                        </m:rPr>
                        <a:rPr lang="en-US" sz="1400" b="0" i="0" smtClean="0">
                          <a:latin typeface="Cambria Math"/>
                        </a:rPr>
                        <m:t> =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30.35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+0.8084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+44.4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/>
                              <a:ea typeface="Cambria Math"/>
                            </a:rPr>
                            <m:t>Θ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  <m:d>
                            <m:dPr>
                              <m:ctrlPr>
                                <a:rPr lang="el-GR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64" y="4225192"/>
                <a:ext cx="2857834" cy="54091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993659" y="4231026"/>
                <a:ext cx="2896306" cy="5409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400" b="0" i="0" smtClean="0">
                          <a:latin typeface="Cambria Math"/>
                        </a:rPr>
                        <m:t>TF</m:t>
                      </m:r>
                      <m:r>
                        <m:rPr>
                          <m:nor/>
                        </m:rPr>
                        <a:rPr lang="en-US" sz="1400" b="0" i="0" smtClean="0">
                          <a:latin typeface="Cambria Math"/>
                        </a:rPr>
                        <m:t> =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31.27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+0.485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+53.96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/>
                              <a:ea typeface="Cambria Math"/>
                            </a:rPr>
                            <m:t>Θ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  <m:d>
                            <m:dPr>
                              <m:ctrlPr>
                                <a:rPr lang="el-GR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3659" y="4231026"/>
                <a:ext cx="2896306" cy="54091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191831" y="4771943"/>
            <a:ext cx="1277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Matlab System ID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5798591" y="4801134"/>
            <a:ext cx="12864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Hand calculations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91699" y="5209458"/>
                <a:ext cx="25128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Poles =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−0.4042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±6.6511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𝑖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99" y="5209458"/>
                <a:ext cx="2512867" cy="338554"/>
              </a:xfrm>
              <a:prstGeom prst="rect">
                <a:avLst/>
              </a:prstGeom>
              <a:blipFill rotWithShape="1">
                <a:blip r:embed="rId6"/>
                <a:stretch>
                  <a:fillRect l="-1456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993659" y="5218631"/>
                <a:ext cx="25128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Poles =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−0.2425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±7.3417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𝑖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3659" y="5218631"/>
                <a:ext cx="2512867" cy="338554"/>
              </a:xfrm>
              <a:prstGeom prst="rect">
                <a:avLst/>
              </a:prstGeom>
              <a:blipFill rotWithShape="1">
                <a:blip r:embed="rId7"/>
                <a:stretch>
                  <a:fillRect l="-1214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0306" y="5683467"/>
                <a:ext cx="2203680" cy="439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/>
                                  <a:ea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0.4042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6.6511</m:t>
                              </m:r>
                            </m:den>
                          </m:f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=0.061</m:t>
                          </m:r>
                          <m:r>
                            <m:rPr>
                              <m:nor/>
                            </m:rPr>
                            <a:rPr lang="en-US" sz="1200" b="0" i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200" b="0" i="0" smtClean="0">
                              <a:latin typeface="Cambria Math"/>
                              <a:ea typeface="Cambria Math"/>
                            </a:rPr>
                            <m:t>deg</m:t>
                          </m:r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5683467"/>
                <a:ext cx="2203680" cy="439223"/>
              </a:xfrm>
              <a:prstGeom prst="rect">
                <a:avLst/>
              </a:prstGeom>
              <a:blipFill rotWithShape="1">
                <a:blip r:embed="rId8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069552" y="5696312"/>
                <a:ext cx="2203680" cy="4430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/>
                                  <a:ea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0.2425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7.3417</m:t>
                              </m:r>
                            </m:den>
                          </m:f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=0.033</m:t>
                          </m:r>
                          <m:r>
                            <m:rPr>
                              <m:nor/>
                            </m:rPr>
                            <a:rPr lang="en-US" sz="1200" b="0" i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200" b="0" i="0" smtClean="0">
                              <a:latin typeface="Cambria Math"/>
                              <a:ea typeface="Cambria Math"/>
                            </a:rPr>
                            <m:t>deg</m:t>
                          </m:r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552" y="5696312"/>
                <a:ext cx="2203680" cy="44300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0306" y="6171620"/>
                <a:ext cx="17179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/>
                          <a:ea typeface="Cambria Math"/>
                        </a:rPr>
                        <m:t>𝜁</m:t>
                      </m:r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0.061=</m:t>
                          </m:r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𝟎𝟔𝟏</m:t>
                          </m:r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6171620"/>
                <a:ext cx="1717906" cy="276999"/>
              </a:xfrm>
              <a:prstGeom prst="rect">
                <a:avLst/>
              </a:prstGeom>
              <a:blipFill rotWithShape="1">
                <a:blip r:embed="rId10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073556" y="6171620"/>
                <a:ext cx="17179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/>
                          <a:ea typeface="Cambria Math"/>
                        </a:rPr>
                        <m:t>𝜁</m:t>
                      </m:r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0.033=</m:t>
                          </m:r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𝟎𝟑𝟑</m:t>
                          </m:r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556" y="6171620"/>
                <a:ext cx="1717906" cy="276999"/>
              </a:xfrm>
              <a:prstGeom prst="rect">
                <a:avLst/>
              </a:prstGeom>
              <a:blipFill rotWithShape="1">
                <a:blip r:embed="rId11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785998" y="6477000"/>
                <a:ext cx="4316438" cy="321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0.2425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7.3417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0.059+53.9</m:t>
                          </m:r>
                        </m:e>
                      </m:rad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53.96</m:t>
                          </m:r>
                        </m:e>
                      </m:rad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𝟑𝟒</m:t>
                      </m:r>
                    </m:oMath>
                  </m:oMathPara>
                </a14:m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998" y="6477000"/>
                <a:ext cx="4316438" cy="32111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26503" y="6477000"/>
                <a:ext cx="4486356" cy="321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0.4042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6.6511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0.1634+44.23</m:t>
                          </m:r>
                        </m:e>
                      </m:rad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44.40</m:t>
                          </m:r>
                        </m:e>
                      </m:rad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𝟔𝟔</m:t>
                      </m:r>
                    </m:oMath>
                  </m:oMathPara>
                </a14:m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03" y="6477000"/>
                <a:ext cx="4486356" cy="32111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2577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spect="1" noChangeArrowheads="1" noTextEdit="1"/>
          </p:cNvSpPr>
          <p:nvPr/>
        </p:nvSpPr>
        <p:spPr bwMode="auto">
          <a:xfrm>
            <a:off x="2603500" y="609600"/>
            <a:ext cx="42672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396217"/>
              </p:ext>
            </p:extLst>
          </p:nvPr>
        </p:nvGraphicFramePr>
        <p:xfrm>
          <a:off x="1970088" y="2390775"/>
          <a:ext cx="53689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3" imgW="2717640" imgH="253800" progId="Equation.3">
                  <p:embed/>
                </p:oleObj>
              </mc:Choice>
              <mc:Fallback>
                <p:oleObj name="Equation" r:id="rId3" imgW="2717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0088" y="2390775"/>
                        <a:ext cx="5368925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13647" y="123236"/>
            <a:ext cx="2355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Pole Placement Design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28600" y="3124200"/>
            <a:ext cx="4894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fitted TF, derived state-space representation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294457" y="3056361"/>
                <a:ext cx="2857834" cy="54091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400" b="0" i="0" smtClean="0">
                          <a:latin typeface="Cambria Math"/>
                        </a:rPr>
                        <m:t>TF</m:t>
                      </m:r>
                      <m:r>
                        <m:rPr>
                          <m:nor/>
                        </m:rPr>
                        <a:rPr lang="en-US" sz="1400" b="0" i="0" smtClean="0">
                          <a:latin typeface="Cambria Math"/>
                        </a:rPr>
                        <m:t> =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30.35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+0.8084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+44.4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/>
                              <a:ea typeface="Cambria Math"/>
                            </a:rPr>
                            <m:t>Θ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  <m:d>
                            <m:dPr>
                              <m:ctrlPr>
                                <a:rPr lang="el-GR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457" y="3056361"/>
                <a:ext cx="2857834" cy="54091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03902" y="3886200"/>
                <a:ext cx="4501297" cy="607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−44.4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−0.8084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30.35</m:t>
                                </m:r>
                              </m:e>
                            </m:mr>
                          </m:m>
                        </m:e>
                      </m:d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902" y="3886200"/>
                <a:ext cx="4501297" cy="60753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890963" y="4623335"/>
                <a:ext cx="527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963" y="4623335"/>
                <a:ext cx="527388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918591" y="4581646"/>
                <a:ext cx="5507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591" y="4581646"/>
                <a:ext cx="550728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ight Brace 39"/>
          <p:cNvSpPr/>
          <p:nvPr/>
        </p:nvSpPr>
        <p:spPr>
          <a:xfrm rot="5400000">
            <a:off x="4048066" y="3663536"/>
            <a:ext cx="175816" cy="183622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Brace 40"/>
          <p:cNvSpPr/>
          <p:nvPr/>
        </p:nvSpPr>
        <p:spPr>
          <a:xfrm rot="5400000">
            <a:off x="6131477" y="4159822"/>
            <a:ext cx="124956" cy="79278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232150" y="5008831"/>
                <a:ext cx="2406172" cy="5535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150" y="5008831"/>
                <a:ext cx="2406172" cy="55354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ight Brace 42"/>
          <p:cNvSpPr/>
          <p:nvPr/>
        </p:nvSpPr>
        <p:spPr>
          <a:xfrm rot="5400000">
            <a:off x="4075848" y="5259408"/>
            <a:ext cx="124956" cy="60594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907848" y="5624858"/>
                <a:ext cx="5663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848" y="5624858"/>
                <a:ext cx="566374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ight Brace 44"/>
          <p:cNvSpPr/>
          <p:nvPr/>
        </p:nvSpPr>
        <p:spPr>
          <a:xfrm rot="5400000">
            <a:off x="5265564" y="5357397"/>
            <a:ext cx="124958" cy="40996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084932" y="5624860"/>
                <a:ext cx="4862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932" y="5624860"/>
                <a:ext cx="486222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190879" y="632618"/>
            <a:ext cx="6916359" cy="1608933"/>
            <a:chOff x="190879" y="632618"/>
            <a:chExt cx="6916359" cy="1608933"/>
          </a:xfrm>
        </p:grpSpPr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3965575" y="1882775"/>
              <a:ext cx="62865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u = -Kx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3802063" y="1776413"/>
              <a:ext cx="868363" cy="465138"/>
            </a:xfrm>
            <a:prstGeom prst="rect">
              <a:avLst/>
            </a:prstGeom>
            <a:noFill/>
            <a:ln w="9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 flipH="1">
              <a:off x="2603500" y="2001838"/>
              <a:ext cx="1182688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5133975" y="1042988"/>
              <a:ext cx="0" cy="100330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 flipH="1">
              <a:off x="4745038" y="2046288"/>
              <a:ext cx="388938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4684713" y="2032000"/>
              <a:ext cx="60325" cy="44450"/>
            </a:xfrm>
            <a:custGeom>
              <a:avLst/>
              <a:gdLst>
                <a:gd name="T0" fmla="*/ 0 w 38"/>
                <a:gd name="T1" fmla="*/ 9 h 28"/>
                <a:gd name="T2" fmla="*/ 38 w 38"/>
                <a:gd name="T3" fmla="*/ 9 h 28"/>
                <a:gd name="T4" fmla="*/ 38 w 38"/>
                <a:gd name="T5" fmla="*/ 28 h 28"/>
                <a:gd name="T6" fmla="*/ 0 w 38"/>
                <a:gd name="T7" fmla="*/ 9 h 28"/>
                <a:gd name="T8" fmla="*/ 38 w 38"/>
                <a:gd name="T9" fmla="*/ 0 h 28"/>
                <a:gd name="T10" fmla="*/ 38 w 38"/>
                <a:gd name="T11" fmla="*/ 9 h 28"/>
                <a:gd name="T12" fmla="*/ 0 w 38"/>
                <a:gd name="T13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8">
                  <a:moveTo>
                    <a:pt x="0" y="9"/>
                  </a:moveTo>
                  <a:lnTo>
                    <a:pt x="38" y="9"/>
                  </a:lnTo>
                  <a:lnTo>
                    <a:pt x="38" y="28"/>
                  </a:lnTo>
                  <a:lnTo>
                    <a:pt x="0" y="9"/>
                  </a:lnTo>
                  <a:lnTo>
                    <a:pt x="38" y="0"/>
                  </a:lnTo>
                  <a:lnTo>
                    <a:pt x="38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3411538" y="879475"/>
              <a:ext cx="1243013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x = F   x + G   u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3427413" y="730250"/>
              <a:ext cx="119063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3786188" y="998538"/>
              <a:ext cx="20955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4384675" y="984250"/>
              <a:ext cx="20955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3306763" y="758825"/>
              <a:ext cx="1482725" cy="569913"/>
            </a:xfrm>
            <a:prstGeom prst="rect">
              <a:avLst/>
            </a:prstGeom>
            <a:noFill/>
            <a:ln w="9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5508625" y="893763"/>
              <a:ext cx="195263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H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5373688" y="758825"/>
              <a:ext cx="554038" cy="584200"/>
            </a:xfrm>
            <a:prstGeom prst="rect">
              <a:avLst/>
            </a:prstGeom>
            <a:noFill/>
            <a:ln w="9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8"/>
            <p:cNvSpPr>
              <a:spLocks noChangeShapeType="1"/>
            </p:cNvSpPr>
            <p:nvPr/>
          </p:nvSpPr>
          <p:spPr bwMode="auto">
            <a:xfrm>
              <a:off x="4789488" y="1028700"/>
              <a:ext cx="523875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5299075" y="998538"/>
              <a:ext cx="74613" cy="44450"/>
            </a:xfrm>
            <a:custGeom>
              <a:avLst/>
              <a:gdLst>
                <a:gd name="T0" fmla="*/ 47 w 47"/>
                <a:gd name="T1" fmla="*/ 19 h 28"/>
                <a:gd name="T2" fmla="*/ 0 w 47"/>
                <a:gd name="T3" fmla="*/ 19 h 28"/>
                <a:gd name="T4" fmla="*/ 0 w 47"/>
                <a:gd name="T5" fmla="*/ 0 h 28"/>
                <a:gd name="T6" fmla="*/ 47 w 47"/>
                <a:gd name="T7" fmla="*/ 19 h 28"/>
                <a:gd name="T8" fmla="*/ 0 w 47"/>
                <a:gd name="T9" fmla="*/ 28 h 28"/>
                <a:gd name="T10" fmla="*/ 0 w 47"/>
                <a:gd name="T11" fmla="*/ 19 h 28"/>
                <a:gd name="T12" fmla="*/ 47 w 47"/>
                <a:gd name="T13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8">
                  <a:moveTo>
                    <a:pt x="47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47" y="19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7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>
              <a:off x="5927725" y="1028700"/>
              <a:ext cx="493713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6421438" y="998538"/>
              <a:ext cx="60325" cy="44450"/>
            </a:xfrm>
            <a:custGeom>
              <a:avLst/>
              <a:gdLst>
                <a:gd name="T0" fmla="*/ 38 w 38"/>
                <a:gd name="T1" fmla="*/ 19 h 28"/>
                <a:gd name="T2" fmla="*/ 0 w 38"/>
                <a:gd name="T3" fmla="*/ 19 h 28"/>
                <a:gd name="T4" fmla="*/ 0 w 38"/>
                <a:gd name="T5" fmla="*/ 0 h 28"/>
                <a:gd name="T6" fmla="*/ 38 w 38"/>
                <a:gd name="T7" fmla="*/ 19 h 28"/>
                <a:gd name="T8" fmla="*/ 0 w 38"/>
                <a:gd name="T9" fmla="*/ 28 h 28"/>
                <a:gd name="T10" fmla="*/ 0 w 38"/>
                <a:gd name="T11" fmla="*/ 19 h 28"/>
                <a:gd name="T12" fmla="*/ 38 w 38"/>
                <a:gd name="T13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8">
                  <a:moveTo>
                    <a:pt x="38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38" y="19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22"/>
            <p:cNvSpPr>
              <a:spLocks noChangeArrowheads="1"/>
            </p:cNvSpPr>
            <p:nvPr/>
          </p:nvSpPr>
          <p:spPr bwMode="auto">
            <a:xfrm>
              <a:off x="6630988" y="879475"/>
              <a:ext cx="16510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5029200" y="744538"/>
              <a:ext cx="16510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Line 24"/>
            <p:cNvSpPr>
              <a:spLocks noChangeShapeType="1"/>
            </p:cNvSpPr>
            <p:nvPr/>
          </p:nvSpPr>
          <p:spPr bwMode="auto">
            <a:xfrm>
              <a:off x="2768600" y="1058863"/>
              <a:ext cx="463550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3217863" y="1028700"/>
              <a:ext cx="74613" cy="44450"/>
            </a:xfrm>
            <a:custGeom>
              <a:avLst/>
              <a:gdLst>
                <a:gd name="T0" fmla="*/ 47 w 47"/>
                <a:gd name="T1" fmla="*/ 19 h 28"/>
                <a:gd name="T2" fmla="*/ 0 w 47"/>
                <a:gd name="T3" fmla="*/ 19 h 28"/>
                <a:gd name="T4" fmla="*/ 0 w 47"/>
                <a:gd name="T5" fmla="*/ 0 h 28"/>
                <a:gd name="T6" fmla="*/ 47 w 47"/>
                <a:gd name="T7" fmla="*/ 19 h 28"/>
                <a:gd name="T8" fmla="*/ 0 w 47"/>
                <a:gd name="T9" fmla="*/ 28 h 28"/>
                <a:gd name="T10" fmla="*/ 0 w 47"/>
                <a:gd name="T11" fmla="*/ 19 h 28"/>
                <a:gd name="T12" fmla="*/ 47 w 47"/>
                <a:gd name="T13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8">
                  <a:moveTo>
                    <a:pt x="47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47" y="19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7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6"/>
            <p:cNvSpPr>
              <a:spLocks noChangeArrowheads="1"/>
            </p:cNvSpPr>
            <p:nvPr/>
          </p:nvSpPr>
          <p:spPr bwMode="auto">
            <a:xfrm>
              <a:off x="2917825" y="632618"/>
              <a:ext cx="16510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u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7"/>
            <p:cNvSpPr>
              <a:spLocks noChangeArrowheads="1"/>
            </p:cNvSpPr>
            <p:nvPr/>
          </p:nvSpPr>
          <p:spPr bwMode="auto">
            <a:xfrm>
              <a:off x="5643563" y="968375"/>
              <a:ext cx="20955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 flipV="1">
              <a:off x="2603500" y="1163638"/>
              <a:ext cx="0" cy="86121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469356" y="916781"/>
              <a:ext cx="268288" cy="2682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1795689" y="686593"/>
              <a:ext cx="593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>
              <a:off x="1955800" y="1058863"/>
              <a:ext cx="463550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0" name="Object 1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20477785"/>
                    </p:ext>
                  </p:extLst>
                </p:nvPr>
              </p:nvGraphicFramePr>
              <p:xfrm>
                <a:off x="5610225" y="1671638"/>
                <a:ext cx="1497013" cy="3937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089" name="Equation" r:id="rId14" imgW="685800" imgH="177480" progId="Equation.3">
                        <p:embed/>
                      </p:oleObj>
                    </mc:Choice>
                    <mc:Fallback>
                      <p:oleObj name="Equation" r:id="rId14" imgW="685800" imgH="1774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610225" y="1671638"/>
                              <a:ext cx="1497013" cy="3937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0" name="Object 1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20477785"/>
                    </p:ext>
                  </p:extLst>
                </p:nvPr>
              </p:nvGraphicFramePr>
              <p:xfrm>
                <a:off x="5610225" y="1671638"/>
                <a:ext cx="1497013" cy="3937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077" name="Equation" r:id="rId16" imgW="685800" imgH="177480" progId="Equation.3">
                        <p:embed/>
                      </p:oleObj>
                    </mc:Choice>
                    <mc:Fallback>
                      <p:oleObj name="Equation" r:id="rId16" imgW="685800" imgH="1774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610225" y="1671638"/>
                              <a:ext cx="1497013" cy="3937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190879" y="1500187"/>
                  <a:ext cx="1359924" cy="369332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𝐾𝑥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879" y="1500187"/>
                  <a:ext cx="1359924" cy="36933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58575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8826" y="138484"/>
                <a:ext cx="57790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Characteristic equation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Arial" pitchFamily="34" charset="0"/>
                      </a:rPr>
                      <m:t>𝛼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  <a:cs typeface="Arial" pitchFamily="34" charset="0"/>
                      </a:rPr>
                      <m:t>det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𝑠𝐼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𝑜𝑙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𝑜𝑙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𝐾</m:t>
                            </m:r>
                          </m:e>
                        </m:d>
                      </m:e>
                    </m:d>
                  </m:oMath>
                </a14:m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26" y="138484"/>
                <a:ext cx="5779083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949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8826" y="609600"/>
                <a:ext cx="6203045" cy="554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𝛼</m:t>
                      </m:r>
                      <m:d>
                        <m:d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𝑠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𝑠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−44.4</m:t>
                                        </m:r>
                                      </m:e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−0.8084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30.35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26" y="609600"/>
                <a:ext cx="6203045" cy="55431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3462" y="1371600"/>
                <a:ext cx="5511252" cy="708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𝛼</m:t>
                      </m:r>
                      <m:d>
                        <m:d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𝑠</m:t>
                                        </m:r>
                                      </m:e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−1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44.4+30.35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𝑠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+0.8084+30.35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62" y="1371600"/>
                <a:ext cx="5511252" cy="7087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800" y="2245757"/>
                <a:ext cx="55708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𝛼</m:t>
                      </m:r>
                      <m:d>
                        <m:d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0.8084+30.35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+(44.4+30.35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245757"/>
                <a:ext cx="557082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2037" y="2781042"/>
                <a:ext cx="8171339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If desire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Arial" pitchFamily="34" charset="0"/>
                      </a:rPr>
                      <m:t>𝜁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Arial" pitchFamily="34" charset="0"/>
                      </a:rPr>
                      <m:t>≐0.707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𝑠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  <a:cs typeface="Arial" pitchFamily="34" charset="0"/>
                      </a:rPr>
                      <m:t>≐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Arial" pitchFamily="34" charset="0"/>
                      </a:rPr>
                      <m:t>5 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sec then can show poles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1,2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=−0.799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Arial" pitchFamily="34" charset="0"/>
                      </a:rPr>
                      <m:t>±0.799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Arial" pitchFamily="34" charset="0"/>
                      </a:rPr>
                      <m:t>𝑖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37" y="2781042"/>
                <a:ext cx="8171339" cy="381515"/>
              </a:xfrm>
              <a:prstGeom prst="rect">
                <a:avLst/>
              </a:prstGeom>
              <a:blipFill rotWithShape="1">
                <a:blip r:embed="rId6"/>
                <a:stretch>
                  <a:fillRect l="-597" t="-7937" b="-20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92715" y="3276600"/>
                <a:ext cx="5549981" cy="394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</a:rPr>
                            <m:t>desired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+1.598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+1.276≐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715" y="3276600"/>
                <a:ext cx="5549981" cy="394660"/>
              </a:xfrm>
              <a:prstGeom prst="rect">
                <a:avLst/>
              </a:prstGeom>
              <a:blipFill rotWithShape="1">
                <a:blip r:embed="rId7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219979" y="224575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(1)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19979" y="32766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(2)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50" y="3886200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Equating (1) and (2) yields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43200" y="4343400"/>
                <a:ext cx="2911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0.8084+30.35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≡1.598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343400"/>
                <a:ext cx="291131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99749" y="4712732"/>
                <a:ext cx="25982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44.4+30.35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≡1.276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9749" y="4712732"/>
                <a:ext cx="2598212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5764714" y="4255532"/>
            <a:ext cx="1417544" cy="926068"/>
            <a:chOff x="5764714" y="4255532"/>
            <a:chExt cx="1417544" cy="926068"/>
          </a:xfrm>
        </p:grpSpPr>
        <p:sp>
          <p:nvSpPr>
            <p:cNvPr id="15" name="Rectangle 14"/>
            <p:cNvSpPr/>
            <p:nvPr/>
          </p:nvSpPr>
          <p:spPr>
            <a:xfrm>
              <a:off x="5764714" y="4255532"/>
              <a:ext cx="1417544" cy="92606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808741" y="4343400"/>
                  <a:ext cx="13339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=0.026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8741" y="4343400"/>
                  <a:ext cx="1333955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808741" y="4680466"/>
                  <a:ext cx="13735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=−1.42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8741" y="4680466"/>
                  <a:ext cx="1373517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9251" y="5444714"/>
                <a:ext cx="87685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Gains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give the desired dynamics. This is non-regulator, so need</a:t>
                </a:r>
                <a14:m>
                  <m:oMath xmlns:m="http://schemas.openxmlformats.org/officeDocument/2006/math">
                    <m:r>
                      <a:rPr lang="en-US" sz="1200" b="0" i="0" smtClean="0">
                        <a:latin typeface="Cambria Math"/>
                      </a:rPr>
                      <m:t> </m:t>
                    </m:r>
                    <m:r>
                      <a:rPr lang="en-US" sz="1200" b="0" i="1" smtClean="0">
                        <a:latin typeface="Cambria Math"/>
                      </a:rPr>
                      <m:t>𝑁</m:t>
                    </m:r>
                    <m:r>
                      <a:rPr lang="en-US" sz="1200" b="0" i="1" smtClean="0"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sz="12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2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2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𝑜𝑙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12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2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2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b="0" i="1" smtClean="0"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sz="1200" b="0" i="1" smtClean="0">
                                            <a:latin typeface="Cambria Math"/>
                                          </a:rPr>
                                          <m:t>𝑜𝑙</m:t>
                                        </m:r>
                                      </m:sub>
                                    </m:sSub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2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b="0" i="1" smtClean="0">
                                            <a:latin typeface="Cambria Math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sz="1200" b="0" i="1" smtClean="0">
                                            <a:latin typeface="Cambria Math"/>
                                          </a:rPr>
                                          <m:t>𝑜𝑙</m:t>
                                        </m:r>
                                      </m:sub>
                                    </m:sSub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sz="12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𝑜𝑙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2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200" dirty="0" smtClean="0"/>
                  <a:t>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to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𝑠𝑠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=1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as steady-state value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51" y="5444714"/>
                <a:ext cx="8768549" cy="646331"/>
              </a:xfrm>
              <a:prstGeom prst="rect">
                <a:avLst/>
              </a:prstGeom>
              <a:blipFill rotWithShape="1">
                <a:blip r:embed="rId12"/>
                <a:stretch>
                  <a:fillRect l="-556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379827" y="6201238"/>
                <a:ext cx="1811971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b="0" dirty="0" smtClean="0"/>
                  <a:t>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𝑁𝑟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𝐾𝑥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827" y="6201238"/>
                <a:ext cx="1811971" cy="369332"/>
              </a:xfrm>
              <a:prstGeom prst="rect">
                <a:avLst/>
              </a:prstGeom>
              <a:blipFill rotWithShape="1">
                <a:blip r:embed="rId13"/>
                <a:stretch>
                  <a:fillRect l="-268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575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81394" y="3122713"/>
            <a:ext cx="7883418" cy="3735287"/>
            <a:chOff x="386862" y="152400"/>
            <a:chExt cx="7883418" cy="3735287"/>
          </a:xfrm>
        </p:grpSpPr>
        <p:pic>
          <p:nvPicPr>
            <p:cNvPr id="3074" name="Picture 2" descr="C:\Users\PAULOH~1\AppData\Local\Temp\SNAGHTML32c38a5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862" y="152400"/>
              <a:ext cx="4355042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169985"/>
              <a:ext cx="3139709" cy="3411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93941" y="3579910"/>
              <a:ext cx="37291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FILE:   legoDcpPolePlacementFittedModel1_0.slx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27827" y="3577024"/>
              <a:ext cx="33424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Scope output for fitted DCP model with PID</a:t>
              </a:r>
              <a:endParaRPr lang="en-US" sz="1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81394" y="48128"/>
            <a:ext cx="7019118" cy="2960490"/>
            <a:chOff x="386862" y="3884801"/>
            <a:chExt cx="7019118" cy="2960490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862" y="3884801"/>
              <a:ext cx="4142107" cy="2652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86862" y="6537514"/>
              <a:ext cx="58466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00courses</a:t>
              </a:r>
              <a:r>
                <a:rPr lang="en-US" sz="1400" dirty="0"/>
                <a:t>\...\</a:t>
              </a:r>
              <a:r>
                <a:rPr lang="en-US" sz="1400" dirty="0" smtClean="0"/>
                <a:t>labview-XX-</a:t>
              </a:r>
              <a:r>
                <a:rPr lang="en-US" sz="1400" dirty="0" err="1" smtClean="0"/>
                <a:t>MatlabSystemId</a:t>
              </a:r>
              <a:r>
                <a:rPr lang="en-US" sz="1400" dirty="0" smtClean="0"/>
                <a:t>\legoDcpPolePlacementGains1_0.m</a:t>
              </a:r>
              <a:endParaRPr lang="en-US" sz="1400" dirty="0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3964136"/>
              <a:ext cx="2376780" cy="228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6693587" y="1066800"/>
            <a:ext cx="222181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Matlab place function yields same result as hand calculation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94868" y="2051513"/>
            <a:ext cx="241925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 scale factor calculated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150062" y="4724399"/>
                <a:ext cx="1927138" cy="8309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Simulink plot looks good;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2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1200" b="0" i="1" smtClean="0">
                        <a:latin typeface="Cambria Math"/>
                      </a:rPr>
                      <m:t>=5</m:t>
                    </m:r>
                    <m:r>
                      <m:rPr>
                        <m:nor/>
                      </m:rPr>
                      <a:rPr lang="en-US" sz="12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200" b="0" i="0" smtClean="0">
                        <a:latin typeface="Cambria Math"/>
                      </a:rPr>
                      <m:t>sec</m:t>
                    </m:r>
                  </m:oMath>
                </a14:m>
                <a:r>
                  <a:rPr lang="en-US" sz="12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1200" i="1" smtClean="0">
                        <a:latin typeface="Cambria Math"/>
                        <a:ea typeface="Cambria Math"/>
                      </a:rPr>
                      <m:t>𝜁</m:t>
                    </m:r>
                  </m:oMath>
                </a14:m>
                <a:r>
                  <a:rPr lang="en-US" sz="1200" dirty="0" smtClean="0"/>
                  <a:t> looks reasonable (i.e. slight overshoot)</a:t>
                </a:r>
                <a:endParaRPr lang="en-US" sz="1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062" y="4724399"/>
                <a:ext cx="1927138" cy="830997"/>
              </a:xfrm>
              <a:prstGeom prst="rect">
                <a:avLst/>
              </a:prstGeom>
              <a:blipFill rotWithShape="1">
                <a:blip r:embed="rId6"/>
                <a:stretch>
                  <a:fillRect b="-43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0874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501444"/>
            <a:ext cx="9067656" cy="3074195"/>
            <a:chOff x="0" y="501444"/>
            <a:chExt cx="9067656" cy="307419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3400"/>
              <a:ext cx="6096000" cy="304223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7757" y="501444"/>
              <a:ext cx="5179899" cy="3028337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609600" y="132112"/>
            <a:ext cx="8182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.\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8 nxtDcpPolePlacement\nxtLabviewDcpPolePlacement2_0c.vi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(11/29/18)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 rot="12965952">
            <a:off x="5330982" y="2697797"/>
            <a:ext cx="266700" cy="19401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2965952">
            <a:off x="4741068" y="2148415"/>
            <a:ext cx="382631" cy="19609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4800" y="3529781"/>
                <a:ext cx="8534400" cy="670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Matlab calculated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𝑁</m:t>
                    </m:r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=0.0429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.  This would yield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𝑠𝑠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=1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cs typeface="Arial" pitchFamily="34" charset="0"/>
                      </a:rPr>
                      <m:t>deg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cs typeface="Arial" pitchFamily="34" charset="0"/>
                      </a:rPr>
                      <m:t>.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 Thus for 35 deg, should have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𝑁</m:t>
                        </m:r>
                      </m:e>
                    </m:acc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=0.0429∗35=1.5</m:t>
                    </m:r>
                  </m:oMath>
                </a14:m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529781"/>
                <a:ext cx="8534400" cy="670761"/>
              </a:xfrm>
              <a:prstGeom prst="rect">
                <a:avLst/>
              </a:prstGeom>
              <a:blipFill rotWithShape="1">
                <a:blip r:embed="rId4"/>
                <a:stretch>
                  <a:fillRect l="-571" t="-454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10"/>
          <p:cNvSpPr/>
          <p:nvPr/>
        </p:nvSpPr>
        <p:spPr>
          <a:xfrm rot="21110996">
            <a:off x="4463105" y="1618126"/>
            <a:ext cx="266700" cy="19401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4801" y="4200542"/>
                <a:ext cx="8686800" cy="936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Red arrows show the various gains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operating 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Arial" pitchFamily="34" charset="0"/>
                      </a:rPr>
                      <m:t>𝜃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on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Blue arrow shows that using Hi Technic angle sensor’s angular velocity [RPM].  This is multiplied by 6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>
                        <a:latin typeface="Cambria Math"/>
                        <a:cs typeface="Arial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cs typeface="Arial" pitchFamily="34" charset="0"/>
                      </a:rPr>
                      <m:t>in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Arial" pitchFamily="34" charset="0"/>
                      </a:rPr>
                      <m:t>∙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  <a:cs typeface="Arial" pitchFamily="34" charset="0"/>
                      </a:rPr>
                      <m:t>deg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  <a:cs typeface="Arial" pitchFamily="34" charset="0"/>
                      </a:rPr>
                      <m:t>)/(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  <a:cs typeface="Arial" pitchFamily="34" charset="0"/>
                      </a:rPr>
                      <m:t>sec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Arial" pitchFamily="34" charset="0"/>
                      </a:rPr>
                      <m:t>∙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  <a:cs typeface="Arial" pitchFamily="34" charset="0"/>
                      </a:rPr>
                      <m:t>rev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to yield angular velocity [deg/sec]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1" y="4200542"/>
                <a:ext cx="8686800" cy="936154"/>
              </a:xfrm>
              <a:prstGeom prst="rect">
                <a:avLst/>
              </a:prstGeom>
              <a:blipFill rotWithShape="1">
                <a:blip r:embed="rId5"/>
                <a:stretch>
                  <a:fillRect l="-561" t="-1299" r="-982" b="-9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/>
          <p:cNvSpPr/>
          <p:nvPr/>
        </p:nvSpPr>
        <p:spPr>
          <a:xfrm rot="19240364">
            <a:off x="1238011" y="2355335"/>
            <a:ext cx="382631" cy="19609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2175" y="5189286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Results: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30402" y="5181912"/>
                <a:ext cx="763833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ea typeface="Cambria Math"/>
                  </a:rPr>
                  <a:t>Without deadzone, DCP goes past 90 deg.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±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60%</m:t>
                    </m:r>
                  </m:oMath>
                </a14:m>
                <a:r>
                  <a:rPr lang="en-US" dirty="0" smtClean="0"/>
                  <a:t> deadzone was used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Motor gets 60% power, DCP exponentially oscillates to steady-state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≈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47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Unclear if VI is doing “control”; results look more like a step response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Results not much different if used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200" i="1" smtClean="0">
                            <a:latin typeface="Cambria Math"/>
                            <a:ea typeface="Cambria Math"/>
                          </a:rPr>
                          <m:t>𝜃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20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2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2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2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en-US" sz="1200" b="0" i="1" smtClean="0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dirty="0" smtClean="0"/>
                  <a:t> instead of sensor’s RPM output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Results don’t change much at smaller or larger sampling time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402" y="5181912"/>
                <a:ext cx="7638330" cy="1477328"/>
              </a:xfrm>
              <a:prstGeom prst="rect">
                <a:avLst/>
              </a:prstGeom>
              <a:blipFill rotWithShape="1">
                <a:blip r:embed="rId6"/>
                <a:stretch>
                  <a:fillRect l="-479" t="-2066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2186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0739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12/01/18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3182" y="501134"/>
                <a:ext cx="7474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Q1: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?  Is it an angle (in degrees)?  Is it motor power (in %)?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82" y="501134"/>
                <a:ext cx="7474610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65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73182" y="958334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Recall, that we have PID: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5678109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5473" y="4876800"/>
                <a:ext cx="854132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In the PID above, the transfer function relates motor power [%] to angle [deg].</a:t>
                </a:r>
              </a:p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The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𝑡</m:t>
                    </m:r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is an angle.  This angle is used to calculate the error (also in degrees).  We don’t need the</a:t>
                </a:r>
                <a:r>
                  <a:rPr lang="en-US" sz="12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  <a:cs typeface="Arial" pitchFamily="34" charset="0"/>
                          </a:rPr>
                          <m:t>50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  <a:cs typeface="Arial" pitchFamily="34" charset="0"/>
                          </a:rPr>
                          <m:t>31</m:t>
                        </m:r>
                      </m:den>
                    </m:f>
                    <m:r>
                      <a:rPr lang="en-US" sz="1200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conversion factor; response will just be a bit slower.</a:t>
                </a:r>
              </a:p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So, ultimately, in the above PID,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𝑀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increases to reduce the error…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73" y="4876800"/>
                <a:ext cx="8541327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642" t="-2538" r="-500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67200" y="2286000"/>
                <a:ext cx="2984471" cy="38715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latin typeface="Cambria Math"/>
                            </a:rPr>
                            <m:t>0.545</m:t>
                          </m:r>
                        </m:num>
                        <m:den>
                          <m:sSup>
                            <m:sSupPr>
                              <m:ctrlPr>
                                <a:rPr lang="en-US" sz="10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0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00" b="0" i="1" smtClean="0">
                              <a:latin typeface="Cambria Math"/>
                            </a:rPr>
                            <m:t>+0.485</m:t>
                          </m:r>
                          <m:r>
                            <a:rPr lang="en-US" sz="10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1000" b="0" i="1" smtClean="0">
                              <a:latin typeface="Cambria Math"/>
                            </a:rPr>
                            <m:t>+53.96</m:t>
                          </m:r>
                        </m:den>
                      </m:f>
                      <m:r>
                        <a:rPr lang="en-US" sz="1000" b="0" i="1" smtClean="0">
                          <a:latin typeface="Cambria Math"/>
                        </a:rPr>
                        <m:t>∗ </m:t>
                      </m:r>
                      <m:f>
                        <m:fPr>
                          <m:ctrlPr>
                            <a:rPr lang="en-US" sz="1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latin typeface="Cambria Math"/>
                            </a:rPr>
                            <m:t>180</m:t>
                          </m:r>
                        </m:num>
                        <m:den>
                          <m:r>
                            <a:rPr lang="en-US" sz="1000" b="0" i="1" smtClean="0">
                              <a:latin typeface="Cambria Math"/>
                            </a:rPr>
                            <m:t>3.14</m:t>
                          </m:r>
                        </m:den>
                      </m:f>
                      <m:r>
                        <a:rPr lang="en-US" sz="1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latin typeface="Cambria Math"/>
                            </a:rPr>
                            <m:t>31.22</m:t>
                          </m:r>
                        </m:num>
                        <m:den>
                          <m:sSup>
                            <m:sSupPr>
                              <m:ctrlPr>
                                <a:rPr lang="en-US" sz="1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0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00" b="0" i="1" smtClean="0">
                              <a:latin typeface="Cambria Math"/>
                            </a:rPr>
                            <m:t>+0.485</m:t>
                          </m:r>
                          <m:r>
                            <a:rPr lang="en-US" sz="10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1000" b="0" i="1" smtClean="0">
                              <a:latin typeface="Cambria Math"/>
                            </a:rPr>
                            <m:t>+53.96</m:t>
                          </m:r>
                        </m:den>
                      </m:f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286000"/>
                <a:ext cx="2984471" cy="38715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575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2038</Words>
  <Application>Microsoft Office PowerPoint</Application>
  <PresentationFormat>On-screen Show (4:3)</PresentationFormat>
  <Paragraphs>200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Nevada Las Vegas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Oh</dc:creator>
  <cp:lastModifiedBy>Paul Oh</cp:lastModifiedBy>
  <cp:revision>30</cp:revision>
  <cp:lastPrinted>2018-11-30T17:03:23Z</cp:lastPrinted>
  <dcterms:created xsi:type="dcterms:W3CDTF">2018-11-30T01:32:20Z</dcterms:created>
  <dcterms:modified xsi:type="dcterms:W3CDTF">2019-01-14T19:31:01Z</dcterms:modified>
</cp:coreProperties>
</file>