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57" r:id="rId6"/>
    <p:sldId id="258" r:id="rId7"/>
    <p:sldId id="264" r:id="rId8"/>
    <p:sldId id="265" r:id="rId9"/>
    <p:sldId id="260" r:id="rId10"/>
    <p:sldId id="266" r:id="rId11"/>
    <p:sldId id="259" r:id="rId12"/>
    <p:sldId id="267" r:id="rId13"/>
    <p:sldId id="268" r:id="rId1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5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4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9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3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3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3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0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1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3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CD8CD-EE76-4E9A-B2DC-ED9CCBB29AA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74A3B-B12F-46FA-8E62-3128448A0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1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1.png"/><Relationship Id="rId21" Type="http://schemas.openxmlformats.org/officeDocument/2006/relationships/image" Target="../media/image30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0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33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4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oleObject" Target="../embeddings/oleObject9.bin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6.wmf"/><Relationship Id="rId11" Type="http://schemas.openxmlformats.org/officeDocument/2006/relationships/image" Target="../media/image52.png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51.png"/><Relationship Id="rId4" Type="http://schemas.openxmlformats.org/officeDocument/2006/relationships/image" Target="../media/image35.wmf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67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12" Type="http://schemas.openxmlformats.org/officeDocument/2006/relationships/image" Target="../media/image66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2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4867"/>
            <a:ext cx="8314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Goal: Pole Placement of LEGO DCP via Simulink and Labview (notes created: </a:t>
            </a:r>
            <a:r>
              <a:rPr lang="en-US" b="1" dirty="0" smtClean="0">
                <a:solidFill>
                  <a:srgbClr val="FF0000"/>
                </a:solidFill>
              </a:rPr>
              <a:t>11/29/18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9244" y="533400"/>
                <a:ext cx="8572027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Situation: 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10/26/18: Hand-derived notes for suitable transfer function and derived PP gain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11/01/18: Started Simulink (XCOS is buggy) PP simulation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11/02/18: Simulink PP simulation working (0.707 damping ratio and 5 sec settling time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11/04/18: Began Labview implementation but failing; suspect poor model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11/26/18: Applied Matlab System ID from 50% motor power step input response data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11/28/18: Began Labview implementation with fitted model; still fails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11/29/18: Used angle sensor’s RPM output rather than using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2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dirty="0" smtClean="0"/>
                  <a:t> but still fails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44" y="533400"/>
                <a:ext cx="8572027" cy="2308324"/>
              </a:xfrm>
              <a:prstGeom prst="rect">
                <a:avLst/>
              </a:prstGeom>
              <a:blipFill rotWithShape="1">
                <a:blip r:embed="rId2"/>
                <a:stretch>
                  <a:fillRect l="-640" t="-1323" b="-2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7562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384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2209800"/>
            <a:ext cx="3388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Extra Slides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58575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spect="1" noChangeArrowheads="1" noTextEdit="1"/>
          </p:cNvSpPr>
          <p:nvPr/>
        </p:nvSpPr>
        <p:spPr bwMode="auto">
          <a:xfrm>
            <a:off x="2603500" y="609600"/>
            <a:ext cx="42672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028368" y="2046955"/>
            <a:ext cx="1202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728181" y="1953849"/>
            <a:ext cx="868363" cy="465138"/>
          </a:xfrm>
          <a:prstGeom prst="rect">
            <a:avLst/>
          </a:prstGeom>
          <a:noFill/>
          <a:ln w="1905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2529618" y="2179274"/>
            <a:ext cx="1182688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4169145" y="1541356"/>
            <a:ext cx="0" cy="361435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687265" y="1062396"/>
            <a:ext cx="7309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A, B, C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353531" y="907686"/>
            <a:ext cx="11906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3232881" y="936261"/>
            <a:ext cx="1482725" cy="569913"/>
          </a:xfrm>
          <a:prstGeom prst="rect">
            <a:avLst/>
          </a:prstGeom>
          <a:noFill/>
          <a:ln w="1905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4715606" y="1206136"/>
            <a:ext cx="52387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4981397" y="882075"/>
            <a:ext cx="2580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(t)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2694718" y="1236299"/>
            <a:ext cx="46355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2792642" y="907686"/>
            <a:ext cx="26770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u(t)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V="1">
            <a:off x="2529618" y="1341074"/>
            <a:ext cx="0" cy="86121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95474" y="1094217"/>
            <a:ext cx="268288" cy="2682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897849" y="936261"/>
            <a:ext cx="2276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r(t)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>
            <a:off x="1881918" y="1236299"/>
            <a:ext cx="46355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61044" y="2024856"/>
                <a:ext cx="1938672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𝐾𝑥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044" y="2024856"/>
                <a:ext cx="193867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95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22"/>
          <p:cNvSpPr>
            <a:spLocks noChangeArrowheads="1"/>
          </p:cNvSpPr>
          <p:nvPr/>
        </p:nvSpPr>
        <p:spPr bwMode="auto">
          <a:xfrm>
            <a:off x="4366291" y="1569901"/>
            <a:ext cx="2580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(t)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55370" y="130829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095392" y="120089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38799" y="721599"/>
                <a:ext cx="2378343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𝐵𝑢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799" y="721599"/>
                <a:ext cx="2378343" cy="3969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638799" y="1189168"/>
                <a:ext cx="15190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𝐶𝑥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799" y="1189168"/>
                <a:ext cx="151900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38799" y="1629859"/>
                <a:ext cx="8342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≐0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799" y="1629859"/>
                <a:ext cx="834203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9384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384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Damped Compound Pendulum Equations of Motion</a:t>
            </a:r>
          </a:p>
        </p:txBody>
      </p:sp>
      <p:pic>
        <p:nvPicPr>
          <p:cNvPr id="4099" name="Picture 3" descr="N:\mem351\figures\simplePlankFbd010905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34163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4495800" y="990600"/>
            <a:ext cx="3200400" cy="990600"/>
            <a:chOff x="2832" y="624"/>
            <a:chExt cx="2016" cy="624"/>
          </a:xfrm>
        </p:grpSpPr>
        <p:sp>
          <p:nvSpPr>
            <p:cNvPr id="4142" name="Rectangle 46"/>
            <p:cNvSpPr>
              <a:spLocks noChangeArrowheads="1"/>
            </p:cNvSpPr>
            <p:nvPr/>
          </p:nvSpPr>
          <p:spPr bwMode="auto">
            <a:xfrm>
              <a:off x="2832" y="624"/>
              <a:ext cx="2016" cy="6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00" name="Object 4"/>
            <p:cNvGraphicFramePr>
              <a:graphicFrameLocks noChangeAspect="1"/>
            </p:cNvGraphicFramePr>
            <p:nvPr/>
          </p:nvGraphicFramePr>
          <p:xfrm>
            <a:off x="2953" y="680"/>
            <a:ext cx="1726" cy="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8" name="Equation" r:id="rId4" imgW="1333440" imgH="393480" progId="Equation.3">
                    <p:embed/>
                  </p:oleObj>
                </mc:Choice>
                <mc:Fallback>
                  <p:oleObj name="Equation" r:id="rId4" imgW="13334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3" y="680"/>
                          <a:ext cx="1726" cy="5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451485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141" name="Group 45"/>
          <p:cNvGrpSpPr>
            <a:grpSpLocks/>
          </p:cNvGrpSpPr>
          <p:nvPr/>
        </p:nvGrpSpPr>
        <p:grpSpPr bwMode="auto">
          <a:xfrm>
            <a:off x="4267200" y="2819400"/>
            <a:ext cx="4495800" cy="2438400"/>
            <a:chOff x="2736" y="1344"/>
            <a:chExt cx="2832" cy="1536"/>
          </a:xfrm>
        </p:grpSpPr>
        <p:sp>
          <p:nvSpPr>
            <p:cNvPr id="4126" name="Rectangle 30"/>
            <p:cNvSpPr>
              <a:spLocks noChangeArrowheads="1"/>
            </p:cNvSpPr>
            <p:nvPr/>
          </p:nvSpPr>
          <p:spPr bwMode="auto">
            <a:xfrm>
              <a:off x="2736" y="1344"/>
              <a:ext cx="2832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40" name="Group 44"/>
            <p:cNvGrpSpPr>
              <a:grpSpLocks/>
            </p:cNvGrpSpPr>
            <p:nvPr/>
          </p:nvGrpSpPr>
          <p:grpSpPr bwMode="auto">
            <a:xfrm>
              <a:off x="2784" y="1440"/>
              <a:ext cx="2688" cy="1342"/>
              <a:chOff x="2784" y="1440"/>
              <a:chExt cx="2688" cy="1342"/>
            </a:xfrm>
          </p:grpSpPr>
          <p:sp>
            <p:nvSpPr>
              <p:cNvPr id="4108" name="Rectangle 12"/>
              <p:cNvSpPr>
                <a:spLocks noChangeArrowheads="1" noTextEdit="1"/>
              </p:cNvSpPr>
              <p:nvPr/>
            </p:nvSpPr>
            <p:spPr bwMode="auto">
              <a:xfrm>
                <a:off x="3024" y="1680"/>
                <a:ext cx="316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28" name="Group 32"/>
              <p:cNvGrpSpPr>
                <a:grpSpLocks/>
              </p:cNvGrpSpPr>
              <p:nvPr/>
            </p:nvGrpSpPr>
            <p:grpSpPr bwMode="auto">
              <a:xfrm>
                <a:off x="2832" y="1440"/>
                <a:ext cx="1440" cy="240"/>
                <a:chOff x="2832" y="1440"/>
                <a:chExt cx="1440" cy="240"/>
              </a:xfrm>
            </p:grpSpPr>
            <p:graphicFrame>
              <p:nvGraphicFramePr>
                <p:cNvPr id="4107" name="Object 11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183" cy="2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99" name="Equation" r:id="rId6" imgW="139579" imgH="164957" progId="Equation.3">
                        <p:embed/>
                      </p:oleObj>
                    </mc:Choice>
                    <mc:Fallback>
                      <p:oleObj name="Equation" r:id="rId6" imgW="139579" imgH="164957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183" cy="2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09" name="Rectangle 13"/>
                <p:cNvSpPr>
                  <a:spLocks noChangeArrowheads="1"/>
                </p:cNvSpPr>
                <p:nvPr/>
              </p:nvSpPr>
              <p:spPr bwMode="auto">
                <a:xfrm>
                  <a:off x="3168" y="1440"/>
                  <a:ext cx="1104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Bar length [m]</a:t>
                  </a:r>
                  <a:endParaRPr lang="en-US" sz="1800"/>
                </a:p>
              </p:txBody>
            </p:sp>
          </p:grpSp>
          <p:sp>
            <p:nvSpPr>
              <p:cNvPr id="4112" name="Rectangle 16"/>
              <p:cNvSpPr>
                <a:spLocks noChangeArrowheads="1" noTextEdit="1"/>
              </p:cNvSpPr>
              <p:nvPr/>
            </p:nvSpPr>
            <p:spPr bwMode="auto">
              <a:xfrm>
                <a:off x="3024" y="2009"/>
                <a:ext cx="316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39" name="Group 43"/>
              <p:cNvGrpSpPr>
                <a:grpSpLocks/>
              </p:cNvGrpSpPr>
              <p:nvPr/>
            </p:nvGrpSpPr>
            <p:grpSpPr bwMode="auto">
              <a:xfrm>
                <a:off x="2832" y="1680"/>
                <a:ext cx="2064" cy="247"/>
                <a:chOff x="2832" y="1680"/>
                <a:chExt cx="2064" cy="247"/>
              </a:xfrm>
            </p:grpSpPr>
            <p:graphicFrame>
              <p:nvGraphicFramePr>
                <p:cNvPr id="4105" name="Object 9"/>
                <p:cNvGraphicFramePr>
                  <a:graphicFrameLocks noChangeAspect="1"/>
                </p:cNvGraphicFramePr>
                <p:nvPr/>
              </p:nvGraphicFramePr>
              <p:xfrm>
                <a:off x="2832" y="1680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00" name="Equation" r:id="rId8" imgW="139579" imgH="177646" progId="Equation.3">
                        <p:embed/>
                      </p:oleObj>
                    </mc:Choice>
                    <mc:Fallback>
                      <p:oleObj name="Equation" r:id="rId8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680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3" name="Rectangle 17"/>
                <p:cNvSpPr>
                  <a:spLocks noChangeArrowheads="1"/>
                </p:cNvSpPr>
                <p:nvPr/>
              </p:nvSpPr>
              <p:spPr bwMode="auto">
                <a:xfrm>
                  <a:off x="3168" y="1680"/>
                  <a:ext cx="1728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Pivot to CG distance [m]</a:t>
                  </a:r>
                  <a:endParaRPr lang="en-US" sz="1800"/>
                </a:p>
              </p:txBody>
            </p:sp>
          </p:grpSp>
          <p:grpSp>
            <p:nvGrpSpPr>
              <p:cNvPr id="4130" name="Group 34"/>
              <p:cNvGrpSpPr>
                <a:grpSpLocks/>
              </p:cNvGrpSpPr>
              <p:nvPr/>
            </p:nvGrpSpPr>
            <p:grpSpPr bwMode="auto">
              <a:xfrm>
                <a:off x="2784" y="1872"/>
                <a:ext cx="1968" cy="336"/>
                <a:chOff x="2784" y="2016"/>
                <a:chExt cx="1968" cy="336"/>
              </a:xfrm>
            </p:grpSpPr>
            <p:graphicFrame>
              <p:nvGraphicFramePr>
                <p:cNvPr id="4103" name="Object 7"/>
                <p:cNvGraphicFramePr>
                  <a:graphicFrameLocks noChangeAspect="1"/>
                </p:cNvGraphicFramePr>
                <p:nvPr/>
              </p:nvGraphicFramePr>
              <p:xfrm>
                <a:off x="2784" y="2016"/>
                <a:ext cx="336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01" name="Equation" r:id="rId10" imgW="215619" imgH="215619" progId="Equation.3">
                        <p:embed/>
                      </p:oleObj>
                    </mc:Choice>
                    <mc:Fallback>
                      <p:oleObj name="Equation" r:id="rId10" imgW="215619" imgH="21561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4" y="2016"/>
                              <a:ext cx="336" cy="3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7" name="Rectangle 21"/>
                <p:cNvSpPr>
                  <a:spLocks noChangeArrowheads="1"/>
                </p:cNvSpPr>
                <p:nvPr/>
              </p:nvSpPr>
              <p:spPr bwMode="auto">
                <a:xfrm>
                  <a:off x="3168" y="2064"/>
                  <a:ext cx="1584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Mass of pendulum [kg]</a:t>
                  </a:r>
                  <a:endParaRPr lang="en-US" sz="1800"/>
                </a:p>
              </p:txBody>
            </p:sp>
          </p:grpSp>
          <p:grpSp>
            <p:nvGrpSpPr>
              <p:cNvPr id="4138" name="Group 42"/>
              <p:cNvGrpSpPr>
                <a:grpSpLocks/>
              </p:cNvGrpSpPr>
              <p:nvPr/>
            </p:nvGrpSpPr>
            <p:grpSpPr bwMode="auto">
              <a:xfrm>
                <a:off x="2832" y="2208"/>
                <a:ext cx="2052" cy="267"/>
                <a:chOff x="2832" y="2208"/>
                <a:chExt cx="2052" cy="267"/>
              </a:xfrm>
            </p:grpSpPr>
            <p:graphicFrame>
              <p:nvGraphicFramePr>
                <p:cNvPr id="4121" name="Object 25"/>
                <p:cNvGraphicFramePr>
                  <a:graphicFrameLocks noChangeAspect="1"/>
                </p:cNvGraphicFramePr>
                <p:nvPr/>
              </p:nvGraphicFramePr>
              <p:xfrm>
                <a:off x="2832" y="2208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02" name="Equation" r:id="rId12" imgW="139579" imgH="177646" progId="Equation.3">
                        <p:embed/>
                      </p:oleObj>
                    </mc:Choice>
                    <mc:Fallback>
                      <p:oleObj name="Equation" r:id="rId12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208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23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12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Moment of Inertia </a:t>
                  </a:r>
                  <a:endParaRPr lang="en-US" sz="1800"/>
                </a:p>
              </p:txBody>
            </p:sp>
            <p:graphicFrame>
              <p:nvGraphicFramePr>
                <p:cNvPr id="4124" name="Object 28"/>
                <p:cNvGraphicFramePr>
                  <a:graphicFrameLocks noChangeAspect="1"/>
                </p:cNvGraphicFramePr>
                <p:nvPr/>
              </p:nvGraphicFramePr>
              <p:xfrm>
                <a:off x="4368" y="2208"/>
                <a:ext cx="516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03" name="Equation" r:id="rId14" imgW="545760" imgH="228600" progId="Equation.3">
                        <p:embed/>
                      </p:oleObj>
                    </mc:Choice>
                    <mc:Fallback>
                      <p:oleObj name="Equation" r:id="rId14" imgW="54576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68" y="2208"/>
                              <a:ext cx="516" cy="2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4137" name="Group 41"/>
              <p:cNvGrpSpPr>
                <a:grpSpLocks/>
              </p:cNvGrpSpPr>
              <p:nvPr/>
            </p:nvGrpSpPr>
            <p:grpSpPr bwMode="auto">
              <a:xfrm>
                <a:off x="2832" y="2400"/>
                <a:ext cx="2640" cy="382"/>
                <a:chOff x="2832" y="2448"/>
                <a:chExt cx="2640" cy="382"/>
              </a:xfrm>
            </p:grpSpPr>
            <p:graphicFrame>
              <p:nvGraphicFramePr>
                <p:cNvPr id="4132" name="Object 36"/>
                <p:cNvGraphicFramePr>
                  <a:graphicFrameLocks noChangeAspect="1"/>
                </p:cNvGraphicFramePr>
                <p:nvPr/>
              </p:nvGraphicFramePr>
              <p:xfrm>
                <a:off x="2832" y="2544"/>
                <a:ext cx="192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04" name="Equation" r:id="rId16" imgW="114201" imgH="139579" progId="Equation.3">
                        <p:embed/>
                      </p:oleObj>
                    </mc:Choice>
                    <mc:Fallback>
                      <p:oleObj name="Equation" r:id="rId16" imgW="114201" imgH="13957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544"/>
                              <a:ext cx="192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3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168" y="2544"/>
                  <a:ext cx="196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Viscous damping coefficient</a:t>
                  </a:r>
                </a:p>
              </p:txBody>
            </p:sp>
            <p:graphicFrame>
              <p:nvGraphicFramePr>
                <p:cNvPr id="4135" name="Object 39"/>
                <p:cNvGraphicFramePr>
                  <a:graphicFrameLocks noChangeAspect="1"/>
                </p:cNvGraphicFramePr>
                <p:nvPr/>
              </p:nvGraphicFramePr>
              <p:xfrm>
                <a:off x="5040" y="2448"/>
                <a:ext cx="432" cy="3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05" name="Equation" r:id="rId18" imgW="444240" imgH="393480" progId="Equation.3">
                        <p:embed/>
                      </p:oleObj>
                    </mc:Choice>
                    <mc:Fallback>
                      <p:oleObj name="Equation" r:id="rId18" imgW="444240" imgH="393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40" y="2448"/>
                              <a:ext cx="432" cy="3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8153400" y="1295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(3)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4495800" y="2133600"/>
            <a:ext cx="3505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Arial" charset="0"/>
              </a:rPr>
              <a:t>Linearized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2</a:t>
            </a:r>
            <a:r>
              <a:rPr lang="en-US" sz="1600" baseline="30000">
                <a:solidFill>
                  <a:srgbClr val="FF0000"/>
                </a:solidFill>
                <a:latin typeface="Arial" charset="0"/>
              </a:rPr>
              <a:t>nd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order differential equation assumes </a:t>
            </a:r>
            <a:r>
              <a:rPr lang="en-US" sz="1600" b="1">
                <a:solidFill>
                  <a:srgbClr val="FF0000"/>
                </a:solidFill>
                <a:latin typeface="Arial" charset="0"/>
              </a:rPr>
              <a:t>small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angles</a:t>
            </a:r>
          </a:p>
        </p:txBody>
      </p:sp>
    </p:spTree>
    <p:extLst>
      <p:ext uri="{BB962C8B-B14F-4D97-AF65-F5344CB8AC3E}">
        <p14:creationId xmlns:p14="http://schemas.microsoft.com/office/powerpoint/2010/main" val="340516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880019" y="5146596"/>
            <a:ext cx="3690132" cy="1447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719" y="2819002"/>
            <a:ext cx="1493467" cy="135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973" y="2864086"/>
            <a:ext cx="4302125" cy="131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25203" y="5701635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0.545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03" y="5701635"/>
                <a:ext cx="1784014" cy="5050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58"/>
          <p:cNvCxnSpPr/>
          <p:nvPr/>
        </p:nvCxnSpPr>
        <p:spPr>
          <a:xfrm>
            <a:off x="166027" y="5954140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17752" y="5473035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52" y="5473035"/>
                <a:ext cx="666977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312642" y="6068145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013378" y="5473035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378" y="5473035"/>
                <a:ext cx="71558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3074675" y="6068144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2809217" y="5964128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23067" y="5260861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067" y="5260861"/>
                <a:ext cx="1137619" cy="38145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797646" y="532158"/>
            <a:ext cx="7455972" cy="2057400"/>
            <a:chOff x="706578" y="576623"/>
            <a:chExt cx="7455972" cy="20574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4276350" y="1661796"/>
                  <a:ext cx="1784014" cy="5050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1/0.00033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4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/>
                              </a:rPr>
                              <m:t>+0.485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+53.96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6350" y="1661796"/>
                  <a:ext cx="1784014" cy="50501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6720417" y="1684850"/>
                  <a:ext cx="559769" cy="49705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180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3.14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0417" y="1684850"/>
                  <a:ext cx="559769" cy="49705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2752350" y="1754257"/>
                  <a:ext cx="857927" cy="30777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/>
                          </a:rPr>
                          <m:t>0.00018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2350" y="1754257"/>
                  <a:ext cx="857927" cy="30777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1407285" y="1668950"/>
                  <a:ext cx="423513" cy="50141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50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31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7285" y="1668950"/>
                  <a:ext cx="423513" cy="501419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Arrow Connector 14"/>
            <p:cNvCxnSpPr>
              <a:stCxn id="6" idx="3"/>
            </p:cNvCxnSpPr>
            <p:nvPr/>
          </p:nvCxnSpPr>
          <p:spPr>
            <a:xfrm flipV="1">
              <a:off x="3610277" y="1908145"/>
              <a:ext cx="666073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6060364" y="1933380"/>
              <a:ext cx="666073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1914150" y="1908144"/>
              <a:ext cx="838200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7434509" y="1415703"/>
                  <a:ext cx="63491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/>
                            <a:ea typeface="Cambria Math"/>
                          </a:rPr>
                          <m:t>Θ</m:t>
                        </m:r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509" y="1415703"/>
                  <a:ext cx="634917" cy="338554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6093292" y="1424610"/>
                  <a:ext cx="71558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3292" y="1424610"/>
                  <a:ext cx="715581" cy="338554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Arrow Connector 23"/>
            <p:cNvCxnSpPr/>
            <p:nvPr/>
          </p:nvCxnSpPr>
          <p:spPr>
            <a:xfrm flipV="1">
              <a:off x="7280186" y="1933382"/>
              <a:ext cx="882364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654257" y="1438571"/>
                  <a:ext cx="62209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/>
                            <a:ea typeface="Cambria Math"/>
                          </a:rPr>
                          <m:t>Τ</m:t>
                        </m:r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4257" y="1438571"/>
                  <a:ext cx="622093" cy="338554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853892" y="1450554"/>
                  <a:ext cx="66697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/>
                            <a:ea typeface="Cambria Math"/>
                          </a:rPr>
                          <m:t>Μ</m:t>
                        </m:r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3892" y="1450554"/>
                  <a:ext cx="666977" cy="338554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/>
            <p:cNvSpPr txBox="1"/>
            <p:nvPr/>
          </p:nvSpPr>
          <p:spPr>
            <a:xfrm>
              <a:off x="786179" y="1993080"/>
              <a:ext cx="5068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[deg]</a:t>
              </a:r>
              <a:endParaRPr lang="en-US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36839" y="1989191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[%]</a:t>
              </a:r>
              <a:endParaRPr lang="en-US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3642340" y="1987722"/>
                  <a:ext cx="579581" cy="4453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𝑁𝑚</m:t>
                                </m:r>
                              </m:num>
                              <m:den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%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2340" y="1987722"/>
                  <a:ext cx="579581" cy="445315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13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TextBox 31"/>
            <p:cNvSpPr txBox="1"/>
            <p:nvPr/>
          </p:nvSpPr>
          <p:spPr>
            <a:xfrm>
              <a:off x="6199276" y="2085781"/>
              <a:ext cx="481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[rad]</a:t>
              </a:r>
              <a:endParaRPr lang="en-US" sz="12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19098" y="2062034"/>
              <a:ext cx="5068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[deg]</a:t>
              </a:r>
              <a:endParaRPr lang="en-US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4424115" y="709863"/>
                  <a:ext cx="1488484" cy="71474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1/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𝐽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4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𝑐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𝐽</m:t>
                                </m:r>
                              </m:den>
                            </m:f>
                            <m:r>
                              <a:rPr lang="en-US" sz="14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𝐿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𝑔𝑑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𝐽</m:t>
                                </m:r>
                              </m:den>
                            </m:f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4115" y="709863"/>
                  <a:ext cx="1488484" cy="714747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336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2947851" y="1377073"/>
                  <a:ext cx="46692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7851" y="1377073"/>
                  <a:ext cx="466923" cy="307777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Straight Arrow Connector 52"/>
            <p:cNvCxnSpPr/>
            <p:nvPr/>
          </p:nvCxnSpPr>
          <p:spPr>
            <a:xfrm flipV="1">
              <a:off x="706578" y="1913501"/>
              <a:ext cx="666073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2520869" y="576623"/>
              <a:ext cx="4898229" cy="20574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881651" y="876510"/>
                  <a:ext cx="1137619" cy="3814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000" b="0" i="1" smtClean="0">
                                <a:latin typeface="Cambria Math"/>
                              </a:rPr>
                              <m:t>0.00018</m:t>
                            </m:r>
                          </m:num>
                          <m:den>
                            <m:r>
                              <a:rPr lang="en-US" sz="1000" b="0" i="1" smtClean="0">
                                <a:latin typeface="Cambria Math"/>
                              </a:rPr>
                              <m:t>0.00033</m:t>
                            </m:r>
                          </m:den>
                        </m:f>
                        <m:r>
                          <a:rPr lang="en-US" sz="1000" b="0" i="1" smtClean="0">
                            <a:latin typeface="Cambria Math"/>
                          </a:rPr>
                          <m:t>=0.545</m:t>
                        </m:r>
                      </m:oMath>
                    </m:oMathPara>
                  </a14:m>
                  <a:endParaRPr lang="en-US" sz="10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1651" y="876510"/>
                  <a:ext cx="1137619" cy="381451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/>
            <p:cNvCxnSpPr/>
            <p:nvPr/>
          </p:nvCxnSpPr>
          <p:spPr>
            <a:xfrm>
              <a:off x="1293049" y="1530961"/>
              <a:ext cx="697301" cy="8318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1293049" y="1450554"/>
              <a:ext cx="621101" cy="8884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25541" y="5300808"/>
                <a:ext cx="2392514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0.00018∗1∗180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0.00033∗3.14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  <m:f>
                        <m:fPr>
                          <m:ctrlPr>
                            <a:rPr lang="en-US" sz="1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=31.27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541" y="5300808"/>
                <a:ext cx="2392514" cy="38145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60177" y="5725538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31.27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177" y="5725538"/>
                <a:ext cx="1784014" cy="5050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3901001" y="5978043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52726" y="5496938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726" y="5496938"/>
                <a:ext cx="666977" cy="33855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047616" y="609204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748352" y="5496938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352" y="5496938"/>
                <a:ext cx="634917" cy="338554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6809649" y="6092047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6544191" y="5988031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18089" y="196334"/>
            <a:ext cx="2027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DCP Plant Model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4799" y="4343400"/>
                <a:ext cx="833112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is motor power input [%]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 smtClean="0"/>
                  <a:t> is gain and derived in nxtLabview-SimulinkTesting-111218a.pdf Equations (5)-(7)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4343400"/>
                <a:ext cx="8331127" cy="646331"/>
              </a:xfrm>
              <a:prstGeom prst="rect">
                <a:avLst/>
              </a:prstGeom>
              <a:blipFill rotWithShape="1">
                <a:blip r:embed="rId24"/>
                <a:stretch>
                  <a:fillRect l="-439" t="-4717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7696201" y="559479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Used this TF initially</a:t>
            </a:r>
          </a:p>
        </p:txBody>
      </p:sp>
    </p:spTree>
    <p:extLst>
      <p:ext uri="{BB962C8B-B14F-4D97-AF65-F5344CB8AC3E}">
        <p14:creationId xmlns:p14="http://schemas.microsoft.com/office/powerpoint/2010/main" val="18379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503" y="304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11/26/18: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Suspecting that poor model caused Labview PP to fail, Matlab System ID toolbox was used</a:t>
            </a:r>
          </a:p>
        </p:txBody>
      </p:sp>
      <p:pic>
        <p:nvPicPr>
          <p:cNvPr id="1029" name="Picture 5" descr="C:\Users\PAULOH~1\AppData\Local\Temp\SNAGHTML2cbb24b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257" y="1159164"/>
            <a:ext cx="2876202" cy="280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AULOH~1\AppData\Local\Temp\SNAGHTML2cbc9fe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859" y="1159164"/>
            <a:ext cx="2406958" cy="280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74459" y="2911764"/>
            <a:ext cx="206979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Blue: Simulated step response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Red: Experimental step response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2764" y="4225192"/>
                <a:ext cx="2857834" cy="54091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30.35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+0.8084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+44.4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  <m:d>
                            <m:dPr>
                              <m:ctrlPr>
                                <a:rPr lang="el-GR" sz="1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64" y="4225192"/>
                <a:ext cx="2857834" cy="5409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93659" y="4231026"/>
                <a:ext cx="2896306" cy="54091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31.27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  <m:d>
                            <m:dPr>
                              <m:ctrlPr>
                                <a:rPr lang="el-GR" sz="1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659" y="4231026"/>
                <a:ext cx="2896306" cy="54091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191831" y="4771943"/>
            <a:ext cx="1277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Matlab System ID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8591" y="4801134"/>
            <a:ext cx="1286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Hand calculations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1699" y="5209458"/>
                <a:ext cx="25128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Poles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−0.4042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±6.6511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9" y="5209458"/>
                <a:ext cx="2512867" cy="338554"/>
              </a:xfrm>
              <a:prstGeom prst="rect">
                <a:avLst/>
              </a:prstGeom>
              <a:blipFill rotWithShape="1">
                <a:blip r:embed="rId6"/>
                <a:stretch>
                  <a:fillRect l="-1456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93659" y="5218631"/>
                <a:ext cx="25128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Poles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−0.2425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±7.3417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659" y="5218631"/>
                <a:ext cx="2512867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1214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0306" y="5683467"/>
                <a:ext cx="2203680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0.4042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6.6511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=0.061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deg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06" y="5683467"/>
                <a:ext cx="2203680" cy="439223"/>
              </a:xfrm>
              <a:prstGeom prst="rect">
                <a:avLst/>
              </a:prstGeom>
              <a:blipFill rotWithShape="1">
                <a:blip r:embed="rId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69552" y="5696312"/>
                <a:ext cx="220368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0.2425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7.3417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=0.033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deg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552" y="5696312"/>
                <a:ext cx="2203680" cy="44300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0306" y="6171620"/>
                <a:ext cx="17179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𝜁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0.061=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𝟎𝟔𝟏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06" y="6171620"/>
                <a:ext cx="1717906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73556" y="6171620"/>
                <a:ext cx="17179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𝜁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0.033=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𝟎𝟑𝟑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556" y="6171620"/>
                <a:ext cx="1717906" cy="276999"/>
              </a:xfrm>
              <a:prstGeom prst="rect">
                <a:avLst/>
              </a:prstGeom>
              <a:blipFill rotWithShape="1">
                <a:blip r:embed="rId11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85998" y="6477000"/>
                <a:ext cx="4316438" cy="321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0.2425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7.3417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0.059+53.9</m:t>
                          </m:r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53.96</m:t>
                          </m:r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𝟑𝟒</m:t>
                      </m:r>
                    </m:oMath>
                  </m:oMathPara>
                </a14:m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998" y="6477000"/>
                <a:ext cx="4316438" cy="32111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26503" y="6477000"/>
                <a:ext cx="4486356" cy="321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0.4042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6.6511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0.1634+44.23</m:t>
                          </m:r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44.40</m:t>
                          </m:r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𝟔𝟔</m:t>
                      </m:r>
                    </m:oMath>
                  </m:oMathPara>
                </a14:m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03" y="6477000"/>
                <a:ext cx="4486356" cy="32111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257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spect="1" noChangeArrowheads="1" noTextEdit="1"/>
          </p:cNvSpPr>
          <p:nvPr/>
        </p:nvSpPr>
        <p:spPr bwMode="auto">
          <a:xfrm>
            <a:off x="2603500" y="609600"/>
            <a:ext cx="42672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965575" y="1882775"/>
            <a:ext cx="6286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 = -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Kx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802063" y="1776413"/>
            <a:ext cx="868363" cy="465138"/>
          </a:xfrm>
          <a:prstGeom prst="rect">
            <a:avLst/>
          </a:prstGeom>
          <a:noFill/>
          <a:ln w="9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2603500" y="2001838"/>
            <a:ext cx="1182688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5133975" y="1042988"/>
            <a:ext cx="0" cy="100330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4745038" y="2046288"/>
            <a:ext cx="388938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4684713" y="2032000"/>
            <a:ext cx="60325" cy="44450"/>
          </a:xfrm>
          <a:custGeom>
            <a:avLst/>
            <a:gdLst>
              <a:gd name="T0" fmla="*/ 0 w 38"/>
              <a:gd name="T1" fmla="*/ 9 h 28"/>
              <a:gd name="T2" fmla="*/ 38 w 38"/>
              <a:gd name="T3" fmla="*/ 9 h 28"/>
              <a:gd name="T4" fmla="*/ 38 w 38"/>
              <a:gd name="T5" fmla="*/ 28 h 28"/>
              <a:gd name="T6" fmla="*/ 0 w 38"/>
              <a:gd name="T7" fmla="*/ 9 h 28"/>
              <a:gd name="T8" fmla="*/ 38 w 38"/>
              <a:gd name="T9" fmla="*/ 0 h 28"/>
              <a:gd name="T10" fmla="*/ 38 w 38"/>
              <a:gd name="T11" fmla="*/ 9 h 28"/>
              <a:gd name="T12" fmla="*/ 0 w 38"/>
              <a:gd name="T13" fmla="*/ 9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" h="28">
                <a:moveTo>
                  <a:pt x="0" y="9"/>
                </a:moveTo>
                <a:lnTo>
                  <a:pt x="38" y="9"/>
                </a:lnTo>
                <a:lnTo>
                  <a:pt x="38" y="28"/>
                </a:lnTo>
                <a:lnTo>
                  <a:pt x="0" y="9"/>
                </a:lnTo>
                <a:lnTo>
                  <a:pt x="38" y="0"/>
                </a:lnTo>
                <a:lnTo>
                  <a:pt x="38" y="9"/>
                </a:lnTo>
                <a:lnTo>
                  <a:pt x="0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411538" y="879475"/>
            <a:ext cx="124301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 = F   x + G   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427413" y="730250"/>
            <a:ext cx="11906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786188" y="998538"/>
            <a:ext cx="2095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ol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384675" y="984250"/>
            <a:ext cx="2095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ol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3306763" y="758825"/>
            <a:ext cx="1482725" cy="569913"/>
          </a:xfrm>
          <a:prstGeom prst="rect">
            <a:avLst/>
          </a:prstGeom>
          <a:noFill/>
          <a:ln w="9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5508625" y="893763"/>
            <a:ext cx="19526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373688" y="758825"/>
            <a:ext cx="554038" cy="584200"/>
          </a:xfrm>
          <a:prstGeom prst="rect">
            <a:avLst/>
          </a:prstGeom>
          <a:noFill/>
          <a:ln w="9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4789488" y="1028700"/>
            <a:ext cx="523875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5299075" y="998538"/>
            <a:ext cx="74613" cy="44450"/>
          </a:xfrm>
          <a:custGeom>
            <a:avLst/>
            <a:gdLst>
              <a:gd name="T0" fmla="*/ 47 w 47"/>
              <a:gd name="T1" fmla="*/ 19 h 28"/>
              <a:gd name="T2" fmla="*/ 0 w 47"/>
              <a:gd name="T3" fmla="*/ 19 h 28"/>
              <a:gd name="T4" fmla="*/ 0 w 47"/>
              <a:gd name="T5" fmla="*/ 0 h 28"/>
              <a:gd name="T6" fmla="*/ 47 w 47"/>
              <a:gd name="T7" fmla="*/ 19 h 28"/>
              <a:gd name="T8" fmla="*/ 0 w 47"/>
              <a:gd name="T9" fmla="*/ 28 h 28"/>
              <a:gd name="T10" fmla="*/ 0 w 47"/>
              <a:gd name="T11" fmla="*/ 19 h 28"/>
              <a:gd name="T12" fmla="*/ 47 w 47"/>
              <a:gd name="T13" fmla="*/ 19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" h="28">
                <a:moveTo>
                  <a:pt x="47" y="19"/>
                </a:moveTo>
                <a:lnTo>
                  <a:pt x="0" y="19"/>
                </a:lnTo>
                <a:lnTo>
                  <a:pt x="0" y="0"/>
                </a:lnTo>
                <a:lnTo>
                  <a:pt x="47" y="19"/>
                </a:lnTo>
                <a:lnTo>
                  <a:pt x="0" y="28"/>
                </a:lnTo>
                <a:lnTo>
                  <a:pt x="0" y="19"/>
                </a:lnTo>
                <a:lnTo>
                  <a:pt x="47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5927725" y="1028700"/>
            <a:ext cx="493713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421438" y="998538"/>
            <a:ext cx="60325" cy="44450"/>
          </a:xfrm>
          <a:custGeom>
            <a:avLst/>
            <a:gdLst>
              <a:gd name="T0" fmla="*/ 38 w 38"/>
              <a:gd name="T1" fmla="*/ 19 h 28"/>
              <a:gd name="T2" fmla="*/ 0 w 38"/>
              <a:gd name="T3" fmla="*/ 19 h 28"/>
              <a:gd name="T4" fmla="*/ 0 w 38"/>
              <a:gd name="T5" fmla="*/ 0 h 28"/>
              <a:gd name="T6" fmla="*/ 38 w 38"/>
              <a:gd name="T7" fmla="*/ 19 h 28"/>
              <a:gd name="T8" fmla="*/ 0 w 38"/>
              <a:gd name="T9" fmla="*/ 28 h 28"/>
              <a:gd name="T10" fmla="*/ 0 w 38"/>
              <a:gd name="T11" fmla="*/ 19 h 28"/>
              <a:gd name="T12" fmla="*/ 38 w 38"/>
              <a:gd name="T13" fmla="*/ 19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" h="28">
                <a:moveTo>
                  <a:pt x="38" y="19"/>
                </a:moveTo>
                <a:lnTo>
                  <a:pt x="0" y="19"/>
                </a:lnTo>
                <a:lnTo>
                  <a:pt x="0" y="0"/>
                </a:lnTo>
                <a:lnTo>
                  <a:pt x="38" y="19"/>
                </a:lnTo>
                <a:lnTo>
                  <a:pt x="0" y="28"/>
                </a:lnTo>
                <a:lnTo>
                  <a:pt x="0" y="19"/>
                </a:lnTo>
                <a:lnTo>
                  <a:pt x="38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6630988" y="879475"/>
            <a:ext cx="1651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5029200" y="744538"/>
            <a:ext cx="1651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2768600" y="1058863"/>
            <a:ext cx="463550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3217863" y="1028700"/>
            <a:ext cx="74613" cy="44450"/>
          </a:xfrm>
          <a:custGeom>
            <a:avLst/>
            <a:gdLst>
              <a:gd name="T0" fmla="*/ 47 w 47"/>
              <a:gd name="T1" fmla="*/ 19 h 28"/>
              <a:gd name="T2" fmla="*/ 0 w 47"/>
              <a:gd name="T3" fmla="*/ 19 h 28"/>
              <a:gd name="T4" fmla="*/ 0 w 47"/>
              <a:gd name="T5" fmla="*/ 0 h 28"/>
              <a:gd name="T6" fmla="*/ 47 w 47"/>
              <a:gd name="T7" fmla="*/ 19 h 28"/>
              <a:gd name="T8" fmla="*/ 0 w 47"/>
              <a:gd name="T9" fmla="*/ 28 h 28"/>
              <a:gd name="T10" fmla="*/ 0 w 47"/>
              <a:gd name="T11" fmla="*/ 19 h 28"/>
              <a:gd name="T12" fmla="*/ 47 w 47"/>
              <a:gd name="T13" fmla="*/ 19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" h="28">
                <a:moveTo>
                  <a:pt x="47" y="19"/>
                </a:moveTo>
                <a:lnTo>
                  <a:pt x="0" y="19"/>
                </a:lnTo>
                <a:lnTo>
                  <a:pt x="0" y="0"/>
                </a:lnTo>
                <a:lnTo>
                  <a:pt x="47" y="19"/>
                </a:lnTo>
                <a:lnTo>
                  <a:pt x="0" y="28"/>
                </a:lnTo>
                <a:lnTo>
                  <a:pt x="0" y="19"/>
                </a:lnTo>
                <a:lnTo>
                  <a:pt x="47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2917825" y="632618"/>
            <a:ext cx="1651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5643563" y="968375"/>
            <a:ext cx="2095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ol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V="1">
            <a:off x="2603500" y="1163638"/>
            <a:ext cx="0" cy="861218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469356" y="916781"/>
            <a:ext cx="268288" cy="2682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795689" y="686593"/>
            <a:ext cx="59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>
            <a:off x="1955800" y="1058863"/>
            <a:ext cx="463550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877612"/>
              </p:ext>
            </p:extLst>
          </p:nvPr>
        </p:nvGraphicFramePr>
        <p:xfrm>
          <a:off x="5610225" y="1671638"/>
          <a:ext cx="14970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3" imgW="685800" imgH="177480" progId="Equation.3">
                  <p:embed/>
                </p:oleObj>
              </mc:Choice>
              <mc:Fallback>
                <p:oleObj name="Equation" r:id="rId3" imgW="685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0225" y="1671638"/>
                        <a:ext cx="1497013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396217"/>
              </p:ext>
            </p:extLst>
          </p:nvPr>
        </p:nvGraphicFramePr>
        <p:xfrm>
          <a:off x="1970088" y="2390775"/>
          <a:ext cx="53689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5" imgW="2717640" imgH="253800" progId="Equation.3">
                  <p:embed/>
                </p:oleObj>
              </mc:Choice>
              <mc:Fallback>
                <p:oleObj name="Equation" r:id="rId5" imgW="2717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2390775"/>
                        <a:ext cx="536892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13647" y="123236"/>
            <a:ext cx="2355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Pole Placement Design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28600" y="3124200"/>
            <a:ext cx="489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 fitted TF, derived state-space representation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294457" y="3056361"/>
                <a:ext cx="2857834" cy="54091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30.35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+0.8084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+44.4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  <m:d>
                            <m:dPr>
                              <m:ctrlPr>
                                <a:rPr lang="el-GR" sz="1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457" y="3056361"/>
                <a:ext cx="2857834" cy="54091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3902" y="3886200"/>
                <a:ext cx="4501297" cy="607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̇"/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̇"/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−44.4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−0.8084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30.35</m:t>
                                </m:r>
                              </m:e>
                            </m:mr>
                          </m:m>
                        </m:e>
                      </m:d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902" y="3886200"/>
                <a:ext cx="4501297" cy="60753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90963" y="4623335"/>
                <a:ext cx="5273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𝑜𝑙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963" y="4623335"/>
                <a:ext cx="52738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18591" y="4581646"/>
                <a:ext cx="550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𝑜𝑙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91" y="4581646"/>
                <a:ext cx="55072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ight Brace 39"/>
          <p:cNvSpPr/>
          <p:nvPr/>
        </p:nvSpPr>
        <p:spPr>
          <a:xfrm rot="5400000">
            <a:off x="4048066" y="3663536"/>
            <a:ext cx="175816" cy="183622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Brace 40"/>
          <p:cNvSpPr/>
          <p:nvPr/>
        </p:nvSpPr>
        <p:spPr>
          <a:xfrm rot="5400000">
            <a:off x="6131477" y="4159822"/>
            <a:ext cx="124956" cy="79278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232150" y="5008831"/>
                <a:ext cx="2406172" cy="553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150" y="5008831"/>
                <a:ext cx="2406172" cy="55354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ight Brace 42"/>
          <p:cNvSpPr/>
          <p:nvPr/>
        </p:nvSpPr>
        <p:spPr>
          <a:xfrm rot="5400000">
            <a:off x="4075848" y="5259408"/>
            <a:ext cx="124956" cy="60594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07848" y="5624858"/>
                <a:ext cx="5663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𝑜𝑙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848" y="5624858"/>
                <a:ext cx="56637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ight Brace 44"/>
          <p:cNvSpPr/>
          <p:nvPr/>
        </p:nvSpPr>
        <p:spPr>
          <a:xfrm rot="5400000">
            <a:off x="5265564" y="5357397"/>
            <a:ext cx="124958" cy="40996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084932" y="5624860"/>
                <a:ext cx="4862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𝑜𝑙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932" y="5624860"/>
                <a:ext cx="486222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90879" y="1500187"/>
                <a:ext cx="1359924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𝐾𝑥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79" y="1500187"/>
                <a:ext cx="1359924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857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8826" y="138484"/>
                <a:ext cx="57790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Characteristic equation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ea typeface="Cambria Math"/>
                        <a:cs typeface="Arial" pitchFamily="34" charset="0"/>
                      </a:rPr>
                      <m:t>det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𝑠𝐼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𝑜𝑙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𝑜𝑙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𝐾</m:t>
                            </m:r>
                          </m:e>
                        </m:d>
                      </m:e>
                    </m:d>
                  </m:oMath>
                </a14:m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26" y="138484"/>
                <a:ext cx="5779083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949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8826" y="609600"/>
                <a:ext cx="6203045" cy="554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𝛼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−44.4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−0.8084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30.35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26" y="609600"/>
                <a:ext cx="6203045" cy="5543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3462" y="1371600"/>
                <a:ext cx="5511252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𝛼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𝑠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44.4+30.35</m:t>
                                        </m:r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𝑠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+0.8084+30.35</m:t>
                                        </m:r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62" y="1371600"/>
                <a:ext cx="5511252" cy="7087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2245757"/>
                <a:ext cx="55708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𝛼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0.8084+30.35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+(44.4+30.35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45757"/>
                <a:ext cx="557082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2037" y="2781042"/>
                <a:ext cx="8171339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If desire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Arial" pitchFamily="34" charset="0"/>
                      </a:rPr>
                      <m:t>𝜁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≐0.707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𝑠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  <a:cs typeface="Arial" pitchFamily="34" charset="0"/>
                      </a:rPr>
                      <m:t>≐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5 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sec then can show poles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1,2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=−0.799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±0.799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𝑖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037" y="2781042"/>
                <a:ext cx="8171339" cy="381515"/>
              </a:xfrm>
              <a:prstGeom prst="rect">
                <a:avLst/>
              </a:prstGeom>
              <a:blipFill rotWithShape="1">
                <a:blip r:embed="rId6"/>
                <a:stretch>
                  <a:fillRect l="-597" t="-7937" b="-20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92715" y="3276600"/>
                <a:ext cx="5549981" cy="394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desired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+1.598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+1.276≐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715" y="3276600"/>
                <a:ext cx="5549981" cy="394660"/>
              </a:xfrm>
              <a:prstGeom prst="rect">
                <a:avLst/>
              </a:prstGeom>
              <a:blipFill rotWithShape="1">
                <a:blip r:embed="rId7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219979" y="224575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19979" y="32766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50" y="3886200"/>
            <a:ext cx="289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Equating (1) and (2) yields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43200" y="4343400"/>
                <a:ext cx="29113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0.8084+30.35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≡1.598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343400"/>
                <a:ext cx="291131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99749" y="4712732"/>
                <a:ext cx="25982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44.4+30.35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≡1.276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749" y="4712732"/>
                <a:ext cx="259821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5764714" y="4255532"/>
            <a:ext cx="1417544" cy="926068"/>
            <a:chOff x="5764714" y="4255532"/>
            <a:chExt cx="1417544" cy="926068"/>
          </a:xfrm>
        </p:grpSpPr>
        <p:sp>
          <p:nvSpPr>
            <p:cNvPr id="15" name="Rectangle 14"/>
            <p:cNvSpPr/>
            <p:nvPr/>
          </p:nvSpPr>
          <p:spPr>
            <a:xfrm>
              <a:off x="5764714" y="4255532"/>
              <a:ext cx="1417544" cy="92606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808741" y="4343400"/>
                  <a:ext cx="13339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=0.026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8741" y="4343400"/>
                  <a:ext cx="1333955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5808741" y="4680466"/>
                  <a:ext cx="137351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=−1.42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8741" y="4680466"/>
                  <a:ext cx="1373517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9251" y="5444714"/>
                <a:ext cx="876854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Gains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give the desired dynamics. This is non-regulator, so need</a:t>
                </a:r>
                <a14:m>
                  <m:oMath xmlns:m="http://schemas.openxmlformats.org/officeDocument/2006/math">
                    <m:r>
                      <a:rPr lang="en-US" sz="1200" b="0" i="0" smtClean="0">
                        <a:latin typeface="Cambria Math"/>
                      </a:rPr>
                      <m:t> </m:t>
                    </m:r>
                    <m:r>
                      <a:rPr lang="en-US" sz="1200" b="0" i="1" smtClean="0">
                        <a:latin typeface="Cambria Math"/>
                      </a:rPr>
                      <m:t>𝑁</m:t>
                    </m:r>
                    <m:r>
                      <a:rPr lang="en-US" sz="1200" b="0" i="1" smtClean="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𝑜𝑙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2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2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en-US" sz="1200" b="0" i="1" smtClean="0">
                                            <a:latin typeface="Cambria Math"/>
                                          </a:rPr>
                                          <m:t>𝑜𝑙</m:t>
                                        </m:r>
                                      </m:sub>
                                    </m:sSub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2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/>
                                          </a:rPr>
                                          <m:t>𝐺</m:t>
                                        </m:r>
                                      </m:e>
                                      <m:sub>
                                        <m:r>
                                          <a:rPr lang="en-US" sz="1200" b="0" i="1" smtClean="0">
                                            <a:latin typeface="Cambria Math"/>
                                          </a:rPr>
                                          <m:t>𝑜𝑙</m:t>
                                        </m:r>
                                      </m:sub>
                                    </m:sSub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𝐾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𝑜𝑙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2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200" dirty="0" smtClean="0"/>
                  <a:t>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to 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𝑠𝑠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=1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as steady-state value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51" y="5444714"/>
                <a:ext cx="8768549" cy="646331"/>
              </a:xfrm>
              <a:prstGeom prst="rect">
                <a:avLst/>
              </a:prstGeom>
              <a:blipFill rotWithShape="1">
                <a:blip r:embed="rId12"/>
                <a:stretch>
                  <a:fillRect l="-556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379827" y="6201238"/>
                <a:ext cx="1811971" cy="36933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en-US" b="0" dirty="0" smtClean="0"/>
                  <a:t>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𝑁𝑟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𝐾𝑥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827" y="6201238"/>
                <a:ext cx="1811971" cy="369332"/>
              </a:xfrm>
              <a:prstGeom prst="rect">
                <a:avLst/>
              </a:prstGeom>
              <a:blipFill rotWithShape="1">
                <a:blip r:embed="rId13"/>
                <a:stretch>
                  <a:fillRect l="-268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857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81394" y="3122713"/>
            <a:ext cx="7883418" cy="3735287"/>
            <a:chOff x="386862" y="152400"/>
            <a:chExt cx="7883418" cy="3735287"/>
          </a:xfrm>
        </p:grpSpPr>
        <p:pic>
          <p:nvPicPr>
            <p:cNvPr id="3074" name="Picture 2" descr="C:\Users\PAULOH~1\AppData\Local\Temp\SNAGHTML32c38a5e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62" y="152400"/>
              <a:ext cx="4355042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169985"/>
              <a:ext cx="3139709" cy="3411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693941" y="3579910"/>
              <a:ext cx="372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FILE:   legoDcpPolePlacementFittedModel1_0.slx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927827" y="3577024"/>
              <a:ext cx="33424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Scope output for fitted DCP model with PID</a:t>
              </a:r>
              <a:endParaRPr lang="en-US" sz="14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81394" y="48128"/>
            <a:ext cx="7019118" cy="2960490"/>
            <a:chOff x="386862" y="3884801"/>
            <a:chExt cx="7019118" cy="2960490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62" y="3884801"/>
              <a:ext cx="4142107" cy="2652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386862" y="6537514"/>
              <a:ext cx="58466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00courses</a:t>
              </a:r>
              <a:r>
                <a:rPr lang="en-US" sz="1400" dirty="0"/>
                <a:t>\...\</a:t>
              </a:r>
              <a:r>
                <a:rPr lang="en-US" sz="1400" dirty="0" smtClean="0"/>
                <a:t>labview-XX-</a:t>
              </a:r>
              <a:r>
                <a:rPr lang="en-US" sz="1400" dirty="0" err="1" smtClean="0"/>
                <a:t>MatlabSystemId</a:t>
              </a:r>
              <a:r>
                <a:rPr lang="en-US" sz="1400" dirty="0" smtClean="0"/>
                <a:t>\legoDcpPolePlacementGains1_0.m</a:t>
              </a:r>
              <a:endParaRPr lang="en-US" sz="1400" dirty="0"/>
            </a:p>
          </p:txBody>
        </p:sp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3964136"/>
              <a:ext cx="2376780" cy="228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6693587" y="1066800"/>
            <a:ext cx="222181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Matlab place function yields same result as hand calculation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94868" y="2051513"/>
            <a:ext cx="241925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N scale factor calculated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50062" y="4724399"/>
                <a:ext cx="1927138" cy="8309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Simulink plot looks good;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1200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sz="1200" b="0" i="1" smtClean="0">
                        <a:latin typeface="Cambria Math"/>
                      </a:rPr>
                      <m:t>=5</m:t>
                    </m:r>
                    <m:r>
                      <m:rPr>
                        <m:nor/>
                      </m:rPr>
                      <a:rPr lang="en-US" sz="12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200" b="0" i="0" smtClean="0">
                        <a:latin typeface="Cambria Math"/>
                      </a:rPr>
                      <m:t>sec</m:t>
                    </m:r>
                  </m:oMath>
                </a14:m>
                <a:r>
                  <a:rPr lang="en-US" sz="12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/>
                        <a:ea typeface="Cambria Math"/>
                      </a:rPr>
                      <m:t>𝜁</m:t>
                    </m:r>
                  </m:oMath>
                </a14:m>
                <a:r>
                  <a:rPr lang="en-US" sz="1200" dirty="0" smtClean="0"/>
                  <a:t> looks reasonable (i.e. slight overshoot)</a:t>
                </a:r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062" y="4724399"/>
                <a:ext cx="1927138" cy="830997"/>
              </a:xfrm>
              <a:prstGeom prst="rect">
                <a:avLst/>
              </a:prstGeom>
              <a:blipFill rotWithShape="1">
                <a:blip r:embed="rId6"/>
                <a:stretch>
                  <a:fillRect b="-434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087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501444"/>
            <a:ext cx="9067656" cy="3074195"/>
            <a:chOff x="0" y="501444"/>
            <a:chExt cx="9067656" cy="307419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3400"/>
              <a:ext cx="6096000" cy="304223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7757" y="501444"/>
              <a:ext cx="5179899" cy="3028337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609600" y="132112"/>
            <a:ext cx="8182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.\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8 nxtDcpPolePlacement\nxtLabviewDcpPolePlacement2_0c.vi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(11/29/18)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 rot="12965952">
            <a:off x="5330982" y="2697797"/>
            <a:ext cx="266700" cy="19401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2965952">
            <a:off x="4741068" y="2148415"/>
            <a:ext cx="382631" cy="19609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3529781"/>
                <a:ext cx="8534400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Matlab calculated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𝑁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=0.0429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  This would yield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𝑠𝑠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=1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cs typeface="Arial" pitchFamily="34" charset="0"/>
                      </a:rPr>
                      <m:t>deg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Thus for 35 deg, should have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𝑁</m:t>
                        </m:r>
                      </m:e>
                    </m:acc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=0.0429∗35=1.5</m:t>
                    </m:r>
                  </m:oMath>
                </a14:m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29781"/>
                <a:ext cx="8534400" cy="670761"/>
              </a:xfrm>
              <a:prstGeom prst="rect">
                <a:avLst/>
              </a:prstGeom>
              <a:blipFill rotWithShape="1">
                <a:blip r:embed="rId4"/>
                <a:stretch>
                  <a:fillRect l="-571" t="-45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Arrow 10"/>
          <p:cNvSpPr/>
          <p:nvPr/>
        </p:nvSpPr>
        <p:spPr>
          <a:xfrm rot="21110996">
            <a:off x="4463105" y="1618126"/>
            <a:ext cx="266700" cy="19401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1" y="4200542"/>
                <a:ext cx="8686800" cy="936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Red arrows show the various gains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operating 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Arial" pitchFamily="34" charset="0"/>
                      </a:rPr>
                      <m:t>𝜃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on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𝑁</m:t>
                        </m:r>
                      </m:e>
                    </m:acc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Blue arrow shows that using Hi Technic angle sensor’s angular velocity [RPM].  This is multiplied by 6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en-US">
                        <a:latin typeface="Cambria Math"/>
                        <a:cs typeface="Arial" pitchFamily="34" charset="0"/>
                      </a:rPr>
                      <m:t>m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cs typeface="Arial" pitchFamily="34" charset="0"/>
                      </a:rPr>
                      <m:t>in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ea typeface="Cambria Math"/>
                        <a:cs typeface="Arial" pitchFamily="34" charset="0"/>
                      </a:rPr>
                      <m:t>deg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ea typeface="Cambria Math"/>
                        <a:cs typeface="Arial" pitchFamily="34" charset="0"/>
                      </a:rPr>
                      <m:t>)/(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ea typeface="Cambria Math"/>
                        <a:cs typeface="Arial" pitchFamily="34" charset="0"/>
                      </a:rPr>
                      <m:t>sec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ea typeface="Cambria Math"/>
                        <a:cs typeface="Arial" pitchFamily="34" charset="0"/>
                      </a:rPr>
                      <m:t>rev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to yield angular velocity [deg/sec]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1" y="4200542"/>
                <a:ext cx="8686800" cy="936154"/>
              </a:xfrm>
              <a:prstGeom prst="rect">
                <a:avLst/>
              </a:prstGeom>
              <a:blipFill rotWithShape="1">
                <a:blip r:embed="rId5"/>
                <a:stretch>
                  <a:fillRect l="-561" t="-1299" r="-982" b="-9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Arrow 12"/>
          <p:cNvSpPr/>
          <p:nvPr/>
        </p:nvSpPr>
        <p:spPr>
          <a:xfrm rot="19240364">
            <a:off x="1238011" y="2355335"/>
            <a:ext cx="382631" cy="19609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2175" y="5189286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Results: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30402" y="5181912"/>
                <a:ext cx="763833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>
                    <a:ea typeface="Cambria Math"/>
                  </a:rPr>
                  <a:t>Without deadzone, DCP goes past 90 deg.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60%</m:t>
                    </m:r>
                  </m:oMath>
                </a14:m>
                <a:r>
                  <a:rPr lang="en-US" dirty="0" smtClean="0"/>
                  <a:t> deadzone was used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Motor gets 60% power, DCP exponentially oscillates to steady-state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≈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47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Unclear if VI is doing “control”; results look more like a step response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Results not much different if used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2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dirty="0" smtClean="0"/>
                  <a:t> instead of sensor’s RPM output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Results don’t change much at smaller or larger sampling time</a:t>
                </a:r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402" y="5181912"/>
                <a:ext cx="7638330" cy="1477328"/>
              </a:xfrm>
              <a:prstGeom prst="rect">
                <a:avLst/>
              </a:prstGeom>
              <a:blipFill rotWithShape="1">
                <a:blip r:embed="rId6"/>
                <a:stretch>
                  <a:fillRect l="-479" t="-2066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186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8575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1217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14</cp:revision>
  <cp:lastPrinted>2018-11-30T17:03:23Z</cp:lastPrinted>
  <dcterms:created xsi:type="dcterms:W3CDTF">2018-11-30T01:32:20Z</dcterms:created>
  <dcterms:modified xsi:type="dcterms:W3CDTF">2018-12-14T18:20:36Z</dcterms:modified>
</cp:coreProperties>
</file>