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25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731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06632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29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015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1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743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3055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305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993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627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381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066E0-C154-4BA6-90EB-4002D256B356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166DE5-6A0C-41D7-81DD-BBEC01CDEC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645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11" Type="http://schemas.openxmlformats.org/officeDocument/2006/relationships/image" Target="../media/image29.png"/><Relationship Id="rId5" Type="http://schemas.openxmlformats.org/officeDocument/2006/relationships/image" Target="../media/image23.png"/><Relationship Id="rId10" Type="http://schemas.openxmlformats.org/officeDocument/2006/relationships/image" Target="../media/image28.png"/><Relationship Id="rId4" Type="http://schemas.openxmlformats.org/officeDocument/2006/relationships/image" Target="../media/image22.png"/><Relationship Id="rId9" Type="http://schemas.openxmlformats.org/officeDocument/2006/relationships/image" Target="../media/image2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4.png"/><Relationship Id="rId3" Type="http://schemas.openxmlformats.org/officeDocument/2006/relationships/image" Target="../media/image35.png"/><Relationship Id="rId7" Type="http://schemas.openxmlformats.org/officeDocument/2006/relationships/image" Target="../media/image39.png"/><Relationship Id="rId12" Type="http://schemas.openxmlformats.org/officeDocument/2006/relationships/image" Target="../media/image43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8.png"/><Relationship Id="rId11" Type="http://schemas.openxmlformats.org/officeDocument/2006/relationships/image" Target="../media/image18.png"/><Relationship Id="rId5" Type="http://schemas.openxmlformats.org/officeDocument/2006/relationships/image" Target="../media/image3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941" y="3657600"/>
            <a:ext cx="1967688" cy="174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98" y="457200"/>
            <a:ext cx="4020061" cy="29416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3296" y="457200"/>
            <a:ext cx="4590273" cy="6096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1880" y="3657600"/>
            <a:ext cx="1967688" cy="1749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01/11/19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70941" y="43934"/>
            <a:ext cx="27408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Ogata Example 7-2, pg. 420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249770" y="5657671"/>
            <a:ext cx="39777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Note to self: Numerator should be 1.06.</a:t>
            </a:r>
          </a:p>
          <a:p>
            <a:r>
              <a:rPr lang="en-US" dirty="0" smtClean="0"/>
              <a:t>I discovered this after 01/11/19.  Hence Simulink plots are off, but my RL should be still correct</a:t>
            </a:r>
            <a:endParaRPr lang="en-US" dirty="0"/>
          </a:p>
        </p:txBody>
      </p:sp>
      <p:sp>
        <p:nvSpPr>
          <p:cNvPr id="3" name="Right Arrow 2"/>
          <p:cNvSpPr/>
          <p:nvPr/>
        </p:nvSpPr>
        <p:spPr>
          <a:xfrm rot="17409092">
            <a:off x="41378" y="4115124"/>
            <a:ext cx="3135589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04216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C:\Users\PAULOH~1\AppData\Local\Temp\SNAGHTML3284ca9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752600"/>
            <a:ext cx="4648200" cy="27680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01/11/19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304800" y="533400"/>
                <a:ext cx="8610600" cy="10391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Ogata’s example is Type 1 system.  With unit ramp input, one expects to see steady-state (velocity) error.  Output of the Simulink simulation below shows this error is about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𝑣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=0.53 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n-US" b="0" i="0" smtClean="0">
                            <a:latin typeface="Cambria Math"/>
                          </a:rPr>
                          <m:t>sec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 smtClean="0"/>
                  <a:t>.  This is also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0.53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=1.06</m:t>
                    </m:r>
                    <m:r>
                      <a:rPr lang="en-US" b="0" i="0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𝑠𝑠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533400"/>
                <a:ext cx="8610600" cy="1039195"/>
              </a:xfrm>
              <a:prstGeom prst="rect">
                <a:avLst/>
              </a:prstGeom>
              <a:blipFill rotWithShape="1">
                <a:blip r:embed="rId3"/>
                <a:stretch>
                  <a:fillRect l="-566" t="-2941" b="-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4919223" y="1434095"/>
            <a:ext cx="3974406" cy="3851310"/>
            <a:chOff x="4919223" y="1434095"/>
            <a:chExt cx="3974406" cy="3851310"/>
          </a:xfrm>
        </p:grpSpPr>
        <p:pic>
          <p:nvPicPr>
            <p:cNvPr id="2053" name="Picture 5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19223" y="1752600"/>
              <a:ext cx="3974406" cy="3532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5" name="TextBox 4"/>
            <p:cNvSpPr txBox="1"/>
            <p:nvPr/>
          </p:nvSpPr>
          <p:spPr>
            <a:xfrm>
              <a:off x="6465690" y="1434095"/>
              <a:ext cx="2383986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Unit step: so at 20 sec, output is 20</a:t>
              </a:r>
              <a:endParaRPr lang="en-US" sz="12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530580" y="1729807"/>
              <a:ext cx="2319096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Output at 20 sec however is 18.08</a:t>
              </a:r>
              <a:endParaRPr lang="en-US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TextBox 7"/>
                <p:cNvSpPr txBox="1"/>
                <p:nvPr/>
              </p:nvSpPr>
              <p:spPr>
                <a:xfrm>
                  <a:off x="5176876" y="2034306"/>
                  <a:ext cx="3672800" cy="354071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Thus error = 20-18.08 = 1.92  or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𝑣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1.92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=0.52 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1200" b="0" i="0" smtClean="0">
                              <a:latin typeface="Cambria Math"/>
                            </a:rPr>
                            <m:t>sec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76876" y="2034306"/>
                  <a:ext cx="3672800" cy="354071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667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1" name="Right Arrow 10"/>
          <p:cNvSpPr/>
          <p:nvPr/>
        </p:nvSpPr>
        <p:spPr>
          <a:xfrm rot="17409092">
            <a:off x="50904" y="5133005"/>
            <a:ext cx="3135589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10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PAULOH~1\AppData\Local\Temp\SNAGHTML33f8bdb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6" y="762000"/>
            <a:ext cx="4212896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55575" y="304800"/>
            <a:ext cx="7790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Using Ogata’s Lag Compensator design, the resulting unit ramp input given below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491" y="762000"/>
            <a:ext cx="3343275" cy="297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55576" y="3810000"/>
                <a:ext cx="4568824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Recall that Ogata’s design serves to reduce steady-state error 10-times i.e. wants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𝑠𝑠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=1.06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→0.106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576" y="3810000"/>
                <a:ext cx="4568824" cy="923330"/>
              </a:xfrm>
              <a:prstGeom prst="rect">
                <a:avLst/>
              </a:prstGeom>
              <a:blipFill rotWithShape="1">
                <a:blip r:embed="rId4"/>
                <a:stretch>
                  <a:fillRect l="-1202" t="-3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164768" y="4748290"/>
            <a:ext cx="3886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Close-up of output shows that this was successful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4838491" y="3810000"/>
            <a:ext cx="3358984" cy="2971800"/>
            <a:chOff x="4838491" y="3810000"/>
            <a:chExt cx="3358984" cy="2971800"/>
          </a:xfrm>
        </p:grpSpPr>
        <p:pic>
          <p:nvPicPr>
            <p:cNvPr id="3076" name="Picture 4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38491" y="3810000"/>
              <a:ext cx="3343275" cy="297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TextBox 9"/>
            <p:cNvSpPr txBox="1"/>
            <p:nvPr/>
          </p:nvSpPr>
          <p:spPr>
            <a:xfrm>
              <a:off x="5797780" y="3996703"/>
              <a:ext cx="2383986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Unit step: so at 20 sec, output is 20</a:t>
              </a:r>
              <a:endParaRPr lang="en-US" sz="12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2670" y="4288422"/>
              <a:ext cx="2319096" cy="276999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Output at 20 sec however is 20.08</a:t>
              </a:r>
              <a:endParaRPr lang="en-US" sz="12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TextBox 11"/>
                <p:cNvSpPr txBox="1"/>
                <p:nvPr/>
              </p:nvSpPr>
              <p:spPr>
                <a:xfrm>
                  <a:off x="5846960" y="4578884"/>
                  <a:ext cx="2350515" cy="276999"/>
                </a:xfrm>
                <a:prstGeom prst="rect">
                  <a:avLst/>
                </a:prstGeom>
                <a:solidFill>
                  <a:srgbClr val="FFFF00"/>
                </a:solidFill>
                <a:ln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200" dirty="0" smtClean="0"/>
                    <a:t>Thus error = 20-20.08 = 0.09 </a:t>
                  </a:r>
                  <a14:m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0.1</m:t>
                      </m:r>
                    </m:oMath>
                  </a14:m>
                  <a:endParaRPr lang="en-US" sz="1200" dirty="0"/>
                </a:p>
              </p:txBody>
            </p:sp>
          </mc:Choice>
          <mc:Fallback xmlns="">
            <p:sp>
              <p:nvSpPr>
                <p:cNvPr id="12" name="TextBox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846960" y="4578884"/>
                  <a:ext cx="2350515" cy="276999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2500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3" name="TextBox 12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01/11/19</a:t>
            </a:r>
            <a:endParaRPr lang="en-US" dirty="0"/>
          </a:p>
        </p:txBody>
      </p:sp>
      <p:sp>
        <p:nvSpPr>
          <p:cNvPr id="14" name="Right Arrow 13"/>
          <p:cNvSpPr/>
          <p:nvPr/>
        </p:nvSpPr>
        <p:spPr>
          <a:xfrm rot="17409092">
            <a:off x="872193" y="4413020"/>
            <a:ext cx="3135589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318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PAULOH~1\AppData\Local\Temp\SNAGHTML351b4d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689" y="228601"/>
            <a:ext cx="3360511" cy="2987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5645" y="228601"/>
            <a:ext cx="5335698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346" y="3543301"/>
            <a:ext cx="3327854" cy="2958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775645" y="5181600"/>
                <a:ext cx="5139755" cy="121251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Clicking and dragging on root locus plot shows the pole values for the damping ratio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𝜁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=0.491</m:t>
                    </m:r>
                  </m:oMath>
                </a14:m>
                <a:r>
                  <a:rPr lang="en-US" dirty="0" smtClean="0"/>
                  <a:t> that Ogata used.  The poles are shown from the plot to be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1,2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=−0.31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±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𝑗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0.55</m:t>
                    </m:r>
                  </m:oMath>
                </a14:m>
                <a:r>
                  <a:rPr lang="en-US" dirty="0" smtClean="0"/>
                  <a:t> like Ogata p. 421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5645" y="5181600"/>
                <a:ext cx="5139755" cy="1212511"/>
              </a:xfrm>
              <a:prstGeom prst="rect">
                <a:avLst/>
              </a:prstGeom>
              <a:blipFill rotWithShape="1">
                <a:blip r:embed="rId5"/>
                <a:stretch>
                  <a:fillRect l="-948" t="-2513" r="-1659" b="-65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01/11/19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856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42862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800600" y="533400"/>
                <a:ext cx="41148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Using the same root locus plot, one can see the poles for different desired pole locations.  My understanding is that one can calculate a new gain value in order to have a desired damping ratio e.g.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𝜁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=0.707</m:t>
                    </m:r>
                  </m:oMath>
                </a14:m>
                <a:r>
                  <a:rPr lang="en-US" dirty="0" smtClean="0"/>
                  <a:t>.  I suspect however, that such lag control will cost in poorer steady-state error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00600" y="533400"/>
                <a:ext cx="4114800" cy="2308324"/>
              </a:xfrm>
              <a:prstGeom prst="rect">
                <a:avLst/>
              </a:prstGeom>
              <a:blipFill rotWithShape="1">
                <a:blip r:embed="rId3"/>
                <a:stretch>
                  <a:fillRect l="-1333" t="-1323" r="-1185" b="-31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01/11/19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1856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01/14/19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04800" y="685800"/>
                <a:ext cx="83058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From previous slide, we see that for a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𝜁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=0.707</m:t>
                    </m:r>
                  </m:oMath>
                </a14:m>
                <a:r>
                  <a:rPr lang="en-US" dirty="0" smtClean="0"/>
                  <a:t>, that RL gives us the location of the closed-loop poles.  Furthermore, Matlab gives us the gain for that value of poles.  </a:t>
                </a:r>
              </a:p>
              <a:p>
                <a:endParaRPr lang="en-US" dirty="0"/>
              </a:p>
              <a:p>
                <a:r>
                  <a:rPr lang="en-US" dirty="0" smtClean="0"/>
                  <a:t>Let’s calculate </a:t>
                </a:r>
                <a:r>
                  <a:rPr lang="en-US" dirty="0" smtClean="0"/>
                  <a:t>the open-loop gain at these </a:t>
                </a:r>
                <a:r>
                  <a:rPr lang="en-US" dirty="0"/>
                  <a:t>poles…The OLTF of the compensated system is given </a:t>
                </a:r>
                <a:r>
                  <a:rPr lang="en-US" dirty="0" smtClean="0"/>
                  <a:t>by</a:t>
                </a:r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85800"/>
                <a:ext cx="8305800" cy="1477328"/>
              </a:xfrm>
              <a:prstGeom prst="rect">
                <a:avLst/>
              </a:prstGeom>
              <a:blipFill rotWithShape="1">
                <a:blip r:embed="rId2"/>
                <a:stretch>
                  <a:fillRect l="-587" t="-2066" r="-734" b="-53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083690" y="4081935"/>
                <a:ext cx="138903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1+</m:t>
                      </m:r>
                      <m:r>
                        <a:rPr lang="en-US" b="0" i="1" smtClean="0">
                          <a:latin typeface="Cambria Math"/>
                        </a:rPr>
                        <m:t>𝐾𝐺</m:t>
                      </m:r>
                      <m:r>
                        <a:rPr lang="en-US" b="0" i="1" smtClean="0">
                          <a:latin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3690" y="4081935"/>
                <a:ext cx="1389035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457700" y="2295895"/>
                <a:ext cx="4454617" cy="6674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+0.05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+0.005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1.06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+1)(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7700" y="2295895"/>
                <a:ext cx="4454617" cy="667490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7352" y="2295895"/>
            <a:ext cx="32004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Box 10"/>
          <p:cNvSpPr txBox="1"/>
          <p:nvPr/>
        </p:nvSpPr>
        <p:spPr>
          <a:xfrm>
            <a:off x="326744" y="3343645"/>
            <a:ext cx="11612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Rewrite as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698782" y="3193764"/>
                <a:ext cx="4204933" cy="6690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solidFill>
                                <a:srgbClr val="FF0000"/>
                              </a:solidFill>
                              <a:latin typeface="Cambria Math"/>
                            </a:rPr>
                            <m:t>𝑲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+0.05)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+0.005)(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+1)(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+2)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8782" y="3193764"/>
                <a:ext cx="4204933" cy="669094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5975615" y="3314043"/>
                <a:ext cx="237206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Where say 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FF0000"/>
                        </a:solidFill>
                        <a:latin typeface="Cambria Math"/>
                      </a:rPr>
                      <m:t>𝑲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≜1.06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sub>
                    </m:sSub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5615" y="3314043"/>
                <a:ext cx="2372060" cy="369332"/>
              </a:xfrm>
              <a:prstGeom prst="rect">
                <a:avLst/>
              </a:prstGeom>
              <a:blipFill rotWithShape="1">
                <a:blip r:embed="rId7"/>
                <a:stretch>
                  <a:fillRect l="-2057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/>
          <p:cNvSpPr txBox="1"/>
          <p:nvPr/>
        </p:nvSpPr>
        <p:spPr>
          <a:xfrm>
            <a:off x="2397108" y="4081935"/>
            <a:ext cx="13067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Hence need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54901" y="4073958"/>
            <a:ext cx="848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Recall: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703875" y="3926435"/>
                <a:ext cx="1009187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−1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3875" y="3926435"/>
                <a:ext cx="1009187" cy="610936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4713062" y="4047237"/>
            <a:ext cx="44064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just need magnitude at pole locations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753197" y="4569417"/>
                <a:ext cx="7898124" cy="54912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1200" b="0" i="0" smtClean="0">
                          <a:latin typeface="Cambria Math"/>
                        </a:rPr>
                        <m:t>K</m:t>
                      </m:r>
                      <m:r>
                        <a:rPr lang="en-US" sz="1200" b="0" i="0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bPr>
                        <m:e>
                          <m:d>
                            <m:dPr>
                              <m:begChr m:val="|"/>
                              <m:endChr m:val="|"/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+0.005)(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+1)(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+2)</m:t>
                                  </m:r>
                                </m:num>
                                <m:den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𝑠</m:t>
                                  </m:r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+0.05)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𝑠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=−0.353+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0.36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i="1">
                                  <a:latin typeface="Cambria Math"/>
                                </a:rPr>
                                <m:t>(−0.353+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0.36)(−0.348+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0.36)(0.647+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0.36)(1.647+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sz="1200" i="1">
                                  <a:latin typeface="Cambria Math"/>
                                </a:rPr>
                                <m:t>0.36)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0.303+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𝑗</m:t>
                              </m:r>
                              <m:r>
                                <a:rPr lang="en-US" sz="1200" b="0" i="1" smtClean="0">
                                  <a:latin typeface="Cambria Math"/>
                                </a:rPr>
                                <m:t>0.36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197" y="4569417"/>
                <a:ext cx="7898124" cy="549125"/>
              </a:xfrm>
              <a:prstGeom prst="rect">
                <a:avLst/>
              </a:prstGeom>
              <a:blipFill rotWithShape="1">
                <a:blip r:embed="rId9"/>
                <a:stretch>
                  <a:fillRect b="-11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989912" y="5257800"/>
                <a:ext cx="5446299" cy="61991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𝐾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(0.504)(0.501)(0.740)(1.685)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0.471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0.315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0.471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=0.669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9912" y="5257800"/>
                <a:ext cx="5446299" cy="619913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TextBox 19"/>
          <p:cNvSpPr txBox="1"/>
          <p:nvPr/>
        </p:nvSpPr>
        <p:spPr>
          <a:xfrm>
            <a:off x="345376" y="6178464"/>
            <a:ext cx="12846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Finally have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3232337" y="6056764"/>
                <a:ext cx="2939844" cy="6127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1.06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0.669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1.06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=0.631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2337" y="6056764"/>
                <a:ext cx="2939844" cy="6127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3473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01/14/19</a:t>
            </a:r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57200"/>
            <a:ext cx="2819400" cy="2506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4419600" y="457200"/>
                <a:ext cx="2939844" cy="612732"/>
              </a:xfrm>
              <a:prstGeom prst="rect">
                <a:avLst/>
              </a:prstGeom>
              <a:solidFill>
                <a:srgbClr val="FFFF00"/>
              </a:solidFill>
              <a:ln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𝑐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𝐾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1.06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0.669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1.06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=0.631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9600" y="457200"/>
                <a:ext cx="2939844" cy="6127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200399" y="1219200"/>
                <a:ext cx="58140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Left figure: RL from 01/11/19.  See from Matlab that Gain of 0.631 same as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sub>
                    </m:sSub>
                  </m:oMath>
                </a14:m>
                <a:r>
                  <a:rPr lang="en-US" dirty="0" smtClean="0"/>
                  <a:t> calculated above (yellow box)</a:t>
                </a:r>
                <a:endParaRPr lang="en-US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00399" y="1219200"/>
                <a:ext cx="5814055" cy="646331"/>
              </a:xfrm>
              <a:prstGeom prst="rect">
                <a:avLst/>
              </a:prstGeom>
              <a:blipFill rotWithShape="1">
                <a:blip r:embed="rId4"/>
                <a:stretch>
                  <a:fillRect l="-839" t="-4717" r="-734" b="-141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 descr="C:\Users\PAULOH~1\AppData\Local\Temp\SNAGHTMLb80f69a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25" y="3124200"/>
            <a:ext cx="4591050" cy="32385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3124200"/>
            <a:ext cx="3124200" cy="325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851649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948137" y="43934"/>
            <a:ext cx="1066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01/14/19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533400"/>
            <a:ext cx="11704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Recall that</a:t>
            </a:r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57200" y="2133600"/>
            <a:ext cx="32004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V="1">
            <a:off x="3200400" y="228600"/>
            <a:ext cx="0" cy="297180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1530236" y="671989"/>
                <a:ext cx="1054327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>
                          <a:latin typeface="Cambria Math"/>
                        </a:rPr>
                        <m:t>−0.353+</m:t>
                      </m:r>
                      <m:r>
                        <a:rPr lang="en-US" sz="1000" i="1">
                          <a:latin typeface="Cambria Math"/>
                        </a:rPr>
                        <m:t>𝑗</m:t>
                      </m:r>
                      <m:r>
                        <a:rPr lang="en-US" sz="1000" i="1">
                          <a:latin typeface="Cambria Math"/>
                        </a:rPr>
                        <m:t>0.36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0236" y="671989"/>
                <a:ext cx="1054327" cy="24622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915374" y="795099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H="1" flipV="1">
            <a:off x="2057400" y="979765"/>
            <a:ext cx="1143000" cy="1153835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2438400" y="1187350"/>
                <a:ext cx="5166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8400" y="1187350"/>
                <a:ext cx="516680" cy="369332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>
            <a:endCxn id="10" idx="3"/>
          </p:cNvCxnSpPr>
          <p:nvPr/>
        </p:nvCxnSpPr>
        <p:spPr>
          <a:xfrm flipH="1">
            <a:off x="2199426" y="979765"/>
            <a:ext cx="1000974" cy="0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2057400" y="979765"/>
            <a:ext cx="0" cy="1153836"/>
          </a:xfrm>
          <a:prstGeom prst="line">
            <a:avLst/>
          </a:prstGeom>
          <a:ln w="1905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/>
              <p:cNvSpPr txBox="1"/>
              <p:nvPr/>
            </p:nvSpPr>
            <p:spPr>
              <a:xfrm>
                <a:off x="1755714" y="2133601"/>
                <a:ext cx="6033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𝜁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5714" y="2133601"/>
                <a:ext cx="603370" cy="276999"/>
              </a:xfrm>
              <a:prstGeom prst="rect">
                <a:avLst/>
              </a:prstGeom>
              <a:blipFill rotWithShape="1">
                <a:blip r:embed="rId4"/>
                <a:stretch>
                  <a:fillRect b="-44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/>
              <p:cNvSpPr txBox="1"/>
              <p:nvPr/>
            </p:nvSpPr>
            <p:spPr>
              <a:xfrm>
                <a:off x="3276600" y="759604"/>
                <a:ext cx="938014" cy="31598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𝜍</m:t>
                              </m:r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759604"/>
                <a:ext cx="938014" cy="315984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4430594" y="513997"/>
                <a:ext cx="4624599" cy="5266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|"/>
                          <m:endChr m:val="|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−0.353+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𝑗</m:t>
                          </m:r>
                          <m:r>
                            <a:rPr lang="en-US" sz="1200" b="0" i="1" smtClean="0">
                              <a:latin typeface="Cambria Math"/>
                            </a:rPr>
                            <m:t>0.36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US" sz="12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200" i="1">
                                  <a:latin typeface="Cambria Math"/>
                                </a:rPr>
                                <m:t>(−0.353)</m:t>
                              </m:r>
                            </m:e>
                            <m:sup>
                              <m:r>
                                <a:rPr lang="en-US" sz="12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200" b="0" i="1" smtClean="0">
                              <a:latin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0.36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12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r>
                        <a:rPr lang="en-US" sz="1200" i="1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i="1">
                              <a:latin typeface="Cambria Math"/>
                            </a:rPr>
                            <m:t>0.125+0.130</m:t>
                          </m:r>
                        </m:e>
                      </m:rad>
                    </m:oMath>
                  </m:oMathPara>
                </a14:m>
                <a:endParaRPr lang="en-US" sz="1200" dirty="0" smtClean="0"/>
              </a:p>
              <a:p>
                <a:r>
                  <a:rPr lang="en-US" sz="1200" dirty="0" smtClean="0"/>
                  <a:t>	=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12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sz="1200" b="0" i="1" smtClean="0">
                            <a:latin typeface="Cambria Math"/>
                          </a:rPr>
                          <m:t>0.255</m:t>
                        </m:r>
                      </m:e>
                    </m:rad>
                    <m:r>
                      <a:rPr lang="en-US" sz="1200" b="0" i="1" smtClean="0">
                        <a:latin typeface="Cambria Math"/>
                      </a:rPr>
                      <m:t>=0.504</m:t>
                    </m:r>
                  </m:oMath>
                </a14:m>
                <a:endParaRPr lang="en-US" sz="12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594" y="513997"/>
                <a:ext cx="4624599" cy="526619"/>
              </a:xfrm>
              <a:prstGeom prst="rect">
                <a:avLst/>
              </a:prstGeom>
              <a:blipFill rotWithShape="1">
                <a:blip r:embed="rId6"/>
                <a:stretch>
                  <a:fillRect b="-6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4533900" y="1048850"/>
                <a:ext cx="105086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i="1" smtClean="0">
                              <a:latin typeface="Cambria Math"/>
                              <a:ea typeface="Cambria Math"/>
                            </a:rPr>
                            <m:t>𝜔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𝑛</m:t>
                          </m:r>
                        </m:sub>
                      </m:sSub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𝜍</m:t>
                      </m:r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≡0.35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3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3900" y="1048850"/>
                <a:ext cx="1050865" cy="276999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584765" y="1040616"/>
            <a:ext cx="9115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Hence have</a:t>
            </a:r>
            <a:endParaRPr lang="en-US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4" name="TextBox 23"/>
              <p:cNvSpPr txBox="1"/>
              <p:nvPr/>
            </p:nvSpPr>
            <p:spPr>
              <a:xfrm>
                <a:off x="6495554" y="928761"/>
                <a:ext cx="1445396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i="1" smtClean="0">
                          <a:latin typeface="Cambria Math"/>
                          <a:ea typeface="Cambria Math"/>
                        </a:rPr>
                        <m:t>𝜁</m:t>
                      </m:r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0.353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  <a:ea typeface="Cambria Math"/>
                            </a:rPr>
                            <m:t>0.504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=0.700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5554" y="928761"/>
                <a:ext cx="1445396" cy="443006"/>
              </a:xfrm>
              <a:prstGeom prst="rect">
                <a:avLst/>
              </a:prstGeom>
              <a:blipFill rotWithShape="1">
                <a:blip r:embed="rId8"/>
                <a:stretch>
                  <a:fillRect b="-1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7910037" y="1011764"/>
            <a:ext cx="92608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as expected</a:t>
            </a:r>
            <a:endParaRPr lang="en-US" sz="1200" dirty="0"/>
          </a:p>
        </p:txBody>
      </p:sp>
      <p:sp>
        <p:nvSpPr>
          <p:cNvPr id="26" name="TextBox 25"/>
          <p:cNvSpPr txBox="1"/>
          <p:nvPr/>
        </p:nvSpPr>
        <p:spPr>
          <a:xfrm>
            <a:off x="3777924" y="1586032"/>
            <a:ext cx="15119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A formula to recall is:</a:t>
            </a:r>
            <a:endParaRPr lang="en-US" sz="12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5264089" y="1425297"/>
                <a:ext cx="1147685" cy="4558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  <a:ea typeface="Cambria Math"/>
                        </a:rPr>
                        <m:t>≈</m:t>
                      </m:r>
                      <m:sSup>
                        <m:sSup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𝜋𝜁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1−</m:t>
                                  </m:r>
                                  <m:sSup>
                                    <m:sSupPr>
                                      <m:ctrlPr>
                                        <a:rPr lang="en-US" sz="1200" b="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1200" b="0" i="1" smtClean="0">
                                          <a:latin typeface="Cambria Math"/>
                                          <a:ea typeface="Cambria Math"/>
                                        </a:rPr>
                                        <m:t>𝜁</m:t>
                                      </m:r>
                                    </m:e>
                                    <m:sup>
                                      <m:r>
                                        <a:rPr lang="en-US" sz="12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e>
                              </m:rad>
                            </m:den>
                          </m:f>
                        </m:sup>
                      </m:sSup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64089" y="1425297"/>
                <a:ext cx="1147685" cy="455830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/>
              <p:cNvSpPr txBox="1"/>
              <p:nvPr/>
            </p:nvSpPr>
            <p:spPr>
              <a:xfrm>
                <a:off x="3750171" y="1903282"/>
                <a:ext cx="5167890" cy="5073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2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𝑀</m:t>
                          </m:r>
                        </m:e>
                        <m:sub>
                          <m:r>
                            <a:rPr lang="en-US" sz="1200" b="0" i="1" smtClean="0">
                              <a:latin typeface="Cambria Math"/>
                            </a:rPr>
                            <m:t>𝑝</m:t>
                          </m:r>
                        </m:sub>
                      </m:sSub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200" b="0" i="0" smtClean="0">
                          <a:latin typeface="Cambria Math"/>
                        </a:rPr>
                        <m:t>exp</m:t>
                      </m:r>
                      <m:d>
                        <m:d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sz="1200" b="0" i="1" smtClean="0">
                                  <a:latin typeface="Cambria Math"/>
                                  <a:ea typeface="Cambria Math"/>
                                </a:rPr>
                                <m:t>0.707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12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1200" b="0" i="1" smtClean="0">
                                      <a:latin typeface="Cambria Math"/>
                                    </a:rPr>
                                    <m:t>1−0.5</m:t>
                                  </m:r>
                                </m:e>
                              </m:rad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200" b="0" i="0" smtClean="0">
                          <a:latin typeface="Cambria Math"/>
                        </a:rPr>
                        <m:t>exp</m:t>
                      </m:r>
                      <m:d>
                        <m:d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sz="12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200" b="0" i="1" smtClean="0">
                                  <a:latin typeface="Cambria Math"/>
                                </a:rPr>
                                <m:t>2.221</m:t>
                              </m:r>
                            </m:num>
                            <m:den>
                              <m:r>
                                <a:rPr lang="en-US" sz="1200" b="0" i="1" smtClean="0">
                                  <a:latin typeface="Cambria Math"/>
                                </a:rPr>
                                <m:t>0.707</m:t>
                              </m:r>
                            </m:den>
                          </m:f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>
                        <m:rPr>
                          <m:nor/>
                        </m:rPr>
                        <a:rPr lang="en-US" sz="1200" b="0" i="0" smtClean="0">
                          <a:latin typeface="Cambria Math"/>
                        </a:rPr>
                        <m:t>exp</m:t>
                      </m:r>
                      <m:d>
                        <m:d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−3.141</m:t>
                          </m:r>
                        </m:e>
                      </m:d>
                      <m:r>
                        <a:rPr lang="en-US" sz="1200" b="0" i="1" smtClean="0">
                          <a:latin typeface="Cambria Math"/>
                        </a:rPr>
                        <m:t>=0.0432=4.3%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0171" y="1903282"/>
                <a:ext cx="5167890" cy="507318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1" name="Group 30"/>
          <p:cNvGrpSpPr/>
          <p:nvPr/>
        </p:nvGrpSpPr>
        <p:grpSpPr>
          <a:xfrm>
            <a:off x="5702393" y="2590800"/>
            <a:ext cx="3343275" cy="2971800"/>
            <a:chOff x="225483" y="3352800"/>
            <a:chExt cx="3343275" cy="2971800"/>
          </a:xfrm>
        </p:grpSpPr>
        <p:pic>
          <p:nvPicPr>
            <p:cNvPr id="29" name="Picture 2"/>
            <p:cNvPicPr>
              <a:picLocks noChangeAspect="1" noChangeArrowheads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5483" y="3352800"/>
              <a:ext cx="3343275" cy="29718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30" name="Oval 29"/>
            <p:cNvSpPr/>
            <p:nvPr/>
          </p:nvSpPr>
          <p:spPr>
            <a:xfrm>
              <a:off x="914400" y="4648200"/>
              <a:ext cx="1142999" cy="190500"/>
            </a:xfrm>
            <a:prstGeom prst="ellipse">
              <a:avLst/>
            </a:prstGeom>
            <a:noFill/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3" name="Straight Arrow Connector 32"/>
          <p:cNvCxnSpPr/>
          <p:nvPr/>
        </p:nvCxnSpPr>
        <p:spPr>
          <a:xfrm flipH="1">
            <a:off x="7374030" y="2272100"/>
            <a:ext cx="1107266" cy="1614100"/>
          </a:xfrm>
          <a:prstGeom prst="straightConnector1">
            <a:avLst/>
          </a:prstGeom>
          <a:ln w="19050">
            <a:solidFill>
              <a:srgbClr val="FF0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xtBox 33"/>
              <p:cNvSpPr txBox="1"/>
              <p:nvPr/>
            </p:nvSpPr>
            <p:spPr>
              <a:xfrm>
                <a:off x="381000" y="3429000"/>
                <a:ext cx="4678332" cy="660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200" dirty="0" smtClean="0"/>
                  <a:t>Note to self: I don’t know what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2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200" b="0" i="1" smtClean="0">
                            <a:latin typeface="Cambria Math"/>
                          </a:rPr>
                          <m:t>𝑀</m:t>
                        </m:r>
                      </m:e>
                      <m:sub>
                        <m:r>
                          <a:rPr lang="en-US" sz="1200" b="0" i="1" smtClean="0">
                            <a:latin typeface="Cambria Math"/>
                          </a:rPr>
                          <m:t>𝑝</m:t>
                        </m:r>
                      </m:sub>
                    </m:sSub>
                    <m:r>
                      <a:rPr lang="en-US" sz="1200" b="0" i="1" smtClean="0">
                        <a:latin typeface="Cambria Math"/>
                      </a:rPr>
                      <m:t>=4.3%</m:t>
                    </m:r>
                  </m:oMath>
                </a14:m>
                <a:r>
                  <a:rPr lang="en-US" sz="1200" dirty="0" smtClean="0"/>
                  <a:t> means physically.  Calculations are correct, but the Simulink step response, shows a peak (overshoot) value of 1.175 (suggesting 17.5% overshoot?)</a:t>
                </a:r>
                <a:endParaRPr lang="en-US" sz="1200" dirty="0"/>
              </a:p>
            </p:txBody>
          </p:sp>
        </mc:Choice>
        <mc:Fallback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429000"/>
                <a:ext cx="4678332" cy="660630"/>
              </a:xfrm>
              <a:prstGeom prst="rect">
                <a:avLst/>
              </a:prstGeom>
              <a:blipFill rotWithShape="1">
                <a:blip r:embed="rId12"/>
                <a:stretch>
                  <a:fillRect l="-130" b="-64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58" y="4191000"/>
            <a:ext cx="3217256" cy="243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56535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04801" y="457200"/>
                <a:ext cx="8001000" cy="10875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/>
                  <a:t>Next time: Understand why Ogata used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+0.05)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</a:rPr>
                          <m:t>(</m:t>
                        </m:r>
                        <m:r>
                          <a:rPr lang="en-US" b="0" i="1" smtClean="0">
                            <a:latin typeface="Cambria Math"/>
                          </a:rPr>
                          <m:t>𝑠</m:t>
                        </m:r>
                        <m:r>
                          <a:rPr lang="en-US" b="0" i="1" smtClean="0">
                            <a:latin typeface="Cambria Math"/>
                          </a:rPr>
                          <m:t>+0.005)</m:t>
                        </m:r>
                      </m:den>
                    </m:f>
                  </m:oMath>
                </a14:m>
                <a:r>
                  <a:rPr lang="en-US" dirty="0" smtClean="0"/>
                  <a:t> for his lag compensator.  I think these values (and/or their ratio) have something to do with reducing steady-state error (by a certain percentage etc).</a:t>
                </a:r>
                <a:endParaRPr lang="en-US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1" y="457200"/>
                <a:ext cx="8001000" cy="1087542"/>
              </a:xfrm>
              <a:prstGeom prst="rect">
                <a:avLst/>
              </a:prstGeom>
              <a:blipFill rotWithShape="1">
                <a:blip r:embed="rId2"/>
                <a:stretch>
                  <a:fillRect l="-609" b="-842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5653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818</Words>
  <Application>Microsoft Office PowerPoint</Application>
  <PresentationFormat>On-screen Show (4:3)</PresentationFormat>
  <Paragraphs>58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Nevada Las Vegas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25</cp:revision>
  <cp:lastPrinted>2019-01-15T03:56:09Z</cp:lastPrinted>
  <dcterms:created xsi:type="dcterms:W3CDTF">2019-01-11T15:13:24Z</dcterms:created>
  <dcterms:modified xsi:type="dcterms:W3CDTF">2019-01-15T04:02:06Z</dcterms:modified>
</cp:coreProperties>
</file>