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5" autoAdjust="0"/>
    <p:restoredTop sz="94618" autoAdjust="0"/>
  </p:normalViewPr>
  <p:slideViewPr>
    <p:cSldViewPr>
      <p:cViewPr varScale="1">
        <p:scale>
          <a:sx n="97" d="100"/>
          <a:sy n="97" d="100"/>
        </p:scale>
        <p:origin x="-9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0D75-61C2-4423-BA02-3F00427B581E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0D41-5EFC-4AB6-89CC-EE60D41C0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231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0D75-61C2-4423-BA02-3F00427B581E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0D41-5EFC-4AB6-89CC-EE60D41C0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36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0D75-61C2-4423-BA02-3F00427B581E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0D41-5EFC-4AB6-89CC-EE60D41C0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96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0D75-61C2-4423-BA02-3F00427B581E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0D41-5EFC-4AB6-89CC-EE60D41C0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76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0D75-61C2-4423-BA02-3F00427B581E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0D41-5EFC-4AB6-89CC-EE60D41C0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31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0D75-61C2-4423-BA02-3F00427B581E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0D41-5EFC-4AB6-89CC-EE60D41C0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85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0D75-61C2-4423-BA02-3F00427B581E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0D41-5EFC-4AB6-89CC-EE60D41C0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45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0D75-61C2-4423-BA02-3F00427B581E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0D41-5EFC-4AB6-89CC-EE60D41C0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89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0D75-61C2-4423-BA02-3F00427B581E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0D41-5EFC-4AB6-89CC-EE60D41C0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766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0D75-61C2-4423-BA02-3F00427B581E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0D41-5EFC-4AB6-89CC-EE60D41C0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368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0D75-61C2-4423-BA02-3F00427B581E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20D41-5EFC-4AB6-89CC-EE60D41C0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312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30D75-61C2-4423-BA02-3F00427B581E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20D41-5EFC-4AB6-89CC-EE60D41C0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104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AULOH~1\AppData\Local\Temp\SNAGHTML2cb45d4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81" y="1371600"/>
            <a:ext cx="3048000" cy="2368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1" y="3810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 1: I trimmed the CSV step response data to start at 0 sec and 0 deg and set variables to time and angle. I ran ident and set the workspace variables.  I also created the stepInput vector using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stepInput = (50 + zeros(1, 375))'; </a:t>
            </a:r>
          </a:p>
          <a:p>
            <a:endParaRPr lang="en-US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2773" y="1371600"/>
            <a:ext cx="5123247" cy="2385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8601" y="3962400"/>
            <a:ext cx="868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 2: We then selected Estimate – Transfer Function Models with 2 poles, 0 zeros, continuous-time, and made sure I/O Delay Fixed box was unchecked.  This resulted in a  81.88% fit.  Right-clicking this fit revealed the transfer function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029" name="Picture 5" descr="C:\Users\PAULOH~1\AppData\Local\Temp\SNAGHTML2cbb24b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2" y="4900305"/>
            <a:ext cx="1869870" cy="182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PAULOH~1\AppData\Local\Temp\SNAGHTML2cbc9fe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987" y="4890525"/>
            <a:ext cx="1573213" cy="1830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038600" y="5077071"/>
                <a:ext cx="2230739" cy="50501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TF</m:t>
                      </m:r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 =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30.35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+0.8084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+44.4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077071"/>
                <a:ext cx="2230739" cy="5050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628288" y="5089239"/>
                <a:ext cx="2230739" cy="5006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TF</m:t>
                      </m:r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 =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31.27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+0.485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+53.96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8288" y="5089239"/>
                <a:ext cx="2230739" cy="50065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581833" y="5603875"/>
            <a:ext cx="1277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Matlab System ID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7162800" y="5603875"/>
            <a:ext cx="12864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Hand calculations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697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71166" y="1056325"/>
                <a:ext cx="2230739" cy="50501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TF</m:t>
                      </m:r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 =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30.35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+0.8084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+44.4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166" y="1056325"/>
                <a:ext cx="2230739" cy="50501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932061" y="1062159"/>
                <a:ext cx="2230739" cy="5006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TF</m:t>
                      </m:r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 =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31.27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+0.485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+53.96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61" y="1062159"/>
                <a:ext cx="2230739" cy="50065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914399" y="1583129"/>
            <a:ext cx="1277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Matlab System ID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466573" y="1576795"/>
            <a:ext cx="12864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Hand calculations</a:t>
            </a:r>
            <a:endParaRPr 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30101" y="2040591"/>
                <a:ext cx="251286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Poles =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−0.4042</m:t>
                    </m:r>
                    <m:r>
                      <a:rPr lang="en-US" sz="1600" b="0" i="1" smtClean="0">
                        <a:latin typeface="Cambria Math"/>
                        <a:ea typeface="Cambria Math"/>
                      </a:rPr>
                      <m:t>±6.6511</m:t>
                    </m:r>
                    <m:r>
                      <a:rPr lang="en-US" sz="1600" b="0" i="1" smtClean="0">
                        <a:latin typeface="Cambria Math"/>
                        <a:ea typeface="Cambria Math"/>
                      </a:rPr>
                      <m:t>𝑖</m:t>
                    </m:r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101" y="2040591"/>
                <a:ext cx="2512867" cy="338554"/>
              </a:xfrm>
              <a:prstGeom prst="rect">
                <a:avLst/>
              </a:prstGeom>
              <a:blipFill rotWithShape="1">
                <a:blip r:embed="rId4"/>
                <a:stretch>
                  <a:fillRect l="-1456" t="-545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932061" y="2049764"/>
                <a:ext cx="251286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Poles =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−0.2425</m:t>
                    </m:r>
                    <m:r>
                      <a:rPr lang="en-US" sz="1600" b="0" i="1" smtClean="0">
                        <a:latin typeface="Cambria Math"/>
                        <a:ea typeface="Cambria Math"/>
                      </a:rPr>
                      <m:t>±7.3417</m:t>
                    </m:r>
                    <m:r>
                      <a:rPr lang="en-US" sz="1600" b="0" i="1" smtClean="0">
                        <a:latin typeface="Cambria Math"/>
                        <a:ea typeface="Cambria Math"/>
                      </a:rPr>
                      <m:t>𝑖</m:t>
                    </m:r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61" y="2049764"/>
                <a:ext cx="2512867" cy="338554"/>
              </a:xfrm>
              <a:prstGeom prst="rect">
                <a:avLst/>
              </a:prstGeom>
              <a:blipFill rotWithShape="1">
                <a:blip r:embed="rId5"/>
                <a:stretch>
                  <a:fillRect l="-1214" t="-535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40324" y="228600"/>
            <a:ext cx="7047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 3: Matlab System ID called fit tf1.  Used pole(tf1) to determine poles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68708" y="2514600"/>
                <a:ext cx="2203680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2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1200" b="0" i="0" smtClean="0">
                                  <a:latin typeface="Cambria Math"/>
                                  <a:ea typeface="Cambria Math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0.4042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6.6511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=0.061</m:t>
                          </m:r>
                          <m:r>
                            <m:rPr>
                              <m:nor/>
                            </m:rPr>
                            <a:rPr lang="en-US" sz="1200" b="0" i="0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200" b="0" i="0" smtClean="0">
                              <a:latin typeface="Cambria Math"/>
                              <a:ea typeface="Cambria Math"/>
                            </a:rPr>
                            <m:t>deg</m:t>
                          </m:r>
                        </m:e>
                      </m:fun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708" y="2514600"/>
                <a:ext cx="2203680" cy="43922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07954" y="2527445"/>
                <a:ext cx="2203680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2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1200" b="0" i="0" smtClean="0">
                                  <a:latin typeface="Cambria Math"/>
                                  <a:ea typeface="Cambria Math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0.2425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7.3417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=0.033</m:t>
                          </m:r>
                          <m:r>
                            <m:rPr>
                              <m:nor/>
                            </m:rPr>
                            <a:rPr lang="en-US" sz="1200" b="0" i="0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200" b="0" i="0" smtClean="0">
                              <a:latin typeface="Cambria Math"/>
                              <a:ea typeface="Cambria Math"/>
                            </a:rPr>
                            <m:t>deg</m:t>
                          </m:r>
                        </m:e>
                      </m:fun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954" y="2527445"/>
                <a:ext cx="2203680" cy="443006"/>
              </a:xfrm>
              <a:prstGeom prst="rect">
                <a:avLst/>
              </a:prstGeom>
              <a:blipFill rotWithShape="1">
                <a:blip r:embed="rId7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68708" y="3002753"/>
                <a:ext cx="17179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  <a:ea typeface="Cambria Math"/>
                        </a:rPr>
                        <m:t>𝜁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2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b="0" i="0" smtClean="0">
                              <a:latin typeface="Cambria Math"/>
                              <a:ea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0.061=</m:t>
                          </m:r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𝟎</m:t>
                          </m:r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𝟎𝟔𝟏</m:t>
                          </m:r>
                        </m:e>
                      </m:fun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708" y="3002753"/>
                <a:ext cx="1717906" cy="276999"/>
              </a:xfrm>
              <a:prstGeom prst="rect">
                <a:avLst/>
              </a:prstGeom>
              <a:blipFill rotWithShape="1">
                <a:blip r:embed="rId8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011958" y="3002753"/>
                <a:ext cx="17179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  <a:ea typeface="Cambria Math"/>
                        </a:rPr>
                        <m:t>𝜁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2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b="0" i="0" smtClean="0">
                              <a:latin typeface="Cambria Math"/>
                              <a:ea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0.033=</m:t>
                          </m:r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𝟎</m:t>
                          </m:r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𝟎𝟑𝟑</m:t>
                          </m:r>
                        </m:e>
                      </m:fun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1958" y="3002753"/>
                <a:ext cx="1717906" cy="276999"/>
              </a:xfrm>
              <a:prstGeom prst="rect">
                <a:avLst/>
              </a:prstGeom>
              <a:blipFill rotWithShape="1">
                <a:blip r:embed="rId9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724400" y="3308133"/>
                <a:ext cx="4316438" cy="3211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20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0.2425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7.3417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0.059+53.9</m:t>
                          </m:r>
                        </m:e>
                      </m:ra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53.96</m:t>
                          </m:r>
                        </m:e>
                      </m:ra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𝟕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𝟑𝟒</m:t>
                      </m:r>
                    </m:oMath>
                  </m:oMathPara>
                </a14:m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308133"/>
                <a:ext cx="4316438" cy="32111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64905" y="3308133"/>
                <a:ext cx="4486356" cy="3211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20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0.4042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6.6511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0.1634+44.23</m:t>
                          </m:r>
                        </m:e>
                      </m:ra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44.40</m:t>
                          </m:r>
                        </m:e>
                      </m:ra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𝟔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𝟔𝟔</m:t>
                      </m:r>
                    </m:oMath>
                  </m:oMathPara>
                </a14:m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905" y="3308133"/>
                <a:ext cx="4486356" cy="32111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1656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3736234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11015"/>
            <a:ext cx="3666332" cy="240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3124200"/>
            <a:ext cx="3736234" cy="3321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4800" y="2741711"/>
            <a:ext cx="35589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simulinkDcpStepInputFittedModel112818a.slx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5159072" y="2740222"/>
            <a:ext cx="2688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Scope output for fitted DCP model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6535615"/>
            <a:ext cx="34409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Overlay of CSV file (red) on simulated output</a:t>
            </a:r>
            <a:endParaRPr lang="en-US" sz="14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352" y="3198736"/>
            <a:ext cx="3430872" cy="3049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191000" y="6248400"/>
            <a:ext cx="49648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11/12/18 Evernote results i.e. hand-derived DCP model response.</a:t>
            </a:r>
          </a:p>
          <a:p>
            <a:r>
              <a:rPr lang="en-US" sz="1400" dirty="0" smtClean="0"/>
              <a:t>Compared to figure on the left, this model doesn’t match as well</a:t>
            </a:r>
          </a:p>
        </p:txBody>
      </p:sp>
    </p:spTree>
    <p:extLst>
      <p:ext uri="{BB962C8B-B14F-4D97-AF65-F5344CB8AC3E}">
        <p14:creationId xmlns:p14="http://schemas.microsoft.com/office/powerpoint/2010/main" val="1221656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AULOH~1\AppData\Local\Temp\SNAGHTML3240b1d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77" y="3657600"/>
            <a:ext cx="3254323" cy="2892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PAULOH~1\AppData\Local\Temp\SNAGHTML32421ab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1242" y="304800"/>
            <a:ext cx="4232258" cy="2750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15" y="304800"/>
            <a:ext cx="4174585" cy="2750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0877" y="3200400"/>
            <a:ext cx="30735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simulinkDcpPidFittedModel112818a.slx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691934" y="3200399"/>
            <a:ext cx="33424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Scope output for fitted DCP model with PID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6535615"/>
            <a:ext cx="34409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Overlay of CSV file (red) on simulated output</a:t>
            </a:r>
            <a:endParaRPr lang="en-US" sz="1400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686908"/>
            <a:ext cx="3325829" cy="2198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191000" y="6019800"/>
            <a:ext cx="49200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10/26/18 Evernote results i.e. hand-derived DCP model response</a:t>
            </a:r>
          </a:p>
          <a:p>
            <a:r>
              <a:rPr lang="en-US" sz="1400" dirty="0" smtClean="0"/>
              <a:t>Not too much difference…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06498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81394" y="3122713"/>
            <a:ext cx="7883418" cy="3735287"/>
            <a:chOff x="386862" y="152400"/>
            <a:chExt cx="7883418" cy="3735287"/>
          </a:xfrm>
        </p:grpSpPr>
        <p:pic>
          <p:nvPicPr>
            <p:cNvPr id="3074" name="Picture 2" descr="C:\Users\PAULOH~1\AppData\Local\Temp\SNAGHTML32c38a5e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6862" y="152400"/>
              <a:ext cx="4355042" cy="3429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200" y="169985"/>
              <a:ext cx="3139709" cy="34114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693941" y="3579910"/>
              <a:ext cx="372916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FILE:   legoDcpPolePlacementFittedModel1_0.slx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927827" y="3577024"/>
              <a:ext cx="33424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Scope output for fitted DCP model with PID</a:t>
              </a:r>
              <a:endParaRPr lang="en-US" sz="1400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81394" y="48128"/>
            <a:ext cx="7019118" cy="2960490"/>
            <a:chOff x="386862" y="3884801"/>
            <a:chExt cx="7019118" cy="2960490"/>
          </a:xfrm>
        </p:grpSpPr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6862" y="3884801"/>
              <a:ext cx="4142107" cy="2652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386862" y="6537514"/>
              <a:ext cx="58466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00courses</a:t>
              </a:r>
              <a:r>
                <a:rPr lang="en-US" sz="1400" dirty="0"/>
                <a:t>\...\</a:t>
              </a:r>
              <a:r>
                <a:rPr lang="en-US" sz="1400" dirty="0" smtClean="0"/>
                <a:t>labview-XX-</a:t>
              </a:r>
              <a:r>
                <a:rPr lang="en-US" sz="1400" dirty="0" err="1" smtClean="0"/>
                <a:t>MatlabSystemId</a:t>
              </a:r>
              <a:r>
                <a:rPr lang="en-US" sz="1400" dirty="0" smtClean="0"/>
                <a:t>\legoDcpPolePlacementGains1_0.m</a:t>
              </a:r>
              <a:endParaRPr lang="en-US" sz="1400" dirty="0"/>
            </a:p>
          </p:txBody>
        </p:sp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200" y="3964136"/>
              <a:ext cx="2376780" cy="2286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06498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363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13</cp:revision>
  <cp:lastPrinted>2018-11-28T20:50:16Z</cp:lastPrinted>
  <dcterms:created xsi:type="dcterms:W3CDTF">2018-11-27T18:41:36Z</dcterms:created>
  <dcterms:modified xsi:type="dcterms:W3CDTF">2018-12-14T18:23:02Z</dcterms:modified>
</cp:coreProperties>
</file>