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58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84" d="100"/>
          <a:sy n="84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2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28.wmf"/><Relationship Id="rId7" Type="http://schemas.openxmlformats.org/officeDocument/2006/relationships/image" Target="../media/image21.wmf"/><Relationship Id="rId2" Type="http://schemas.openxmlformats.org/officeDocument/2006/relationships/image" Target="../media/image27.wmf"/><Relationship Id="rId1" Type="http://schemas.openxmlformats.org/officeDocument/2006/relationships/image" Target="../media/image3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29.wmf"/><Relationship Id="rId9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739" cy="4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736" y="1"/>
            <a:ext cx="3077739" cy="4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9553"/>
            <a:ext cx="3077739" cy="4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736" y="8919553"/>
            <a:ext cx="3077739" cy="4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7B169A-FF0B-4616-88E0-FAEB3632F0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5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4689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1"/>
            <a:ext cx="3077739" cy="4689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46D97-211D-4667-A85C-EB7DF5DB295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4850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777"/>
            <a:ext cx="5681980" cy="42240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046"/>
            <a:ext cx="3077739" cy="470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046"/>
            <a:ext cx="3077739" cy="470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F8873-6546-44CC-A7EB-8D7BEED2D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9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F8873-6546-44CC-A7EB-8D7BEED2D6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3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72682-53A4-4BC2-ACA1-87340C22BC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2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F443A-5228-4AEA-BAFA-5FFA106EA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2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A5F5B-B527-4640-8D64-578066AFF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0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4AA78-6E98-4371-B483-C298FCA917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A160A-F9AC-4F74-BDD7-652565F54B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6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BD6EC-8A06-4576-BE30-5C604E22CF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0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E04BB-B4A9-4F4C-9A25-8ED2917AAA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A88C1-8784-432A-9948-699E76060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5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2DE8E-E5EF-4F3E-87D5-0CE98390C2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6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67014-5C34-415F-92D9-CCA799C5DB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59502-739F-4E93-B13E-0B0E649797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F3ED9E-CBE6-486E-B345-B493002B9B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7.png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image" Target="../media/image15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png"/><Relationship Id="rId4" Type="http://schemas.openxmlformats.org/officeDocument/2006/relationships/image" Target="../media/image3.wmf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0.bin"/><Relationship Id="rId3" Type="http://schemas.openxmlformats.org/officeDocument/2006/relationships/image" Target="../media/image26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8.bin"/><Relationship Id="rId3" Type="http://schemas.openxmlformats.org/officeDocument/2006/relationships/oleObject" Target="../embeddings/oleObject21.bin"/><Relationship Id="rId21" Type="http://schemas.openxmlformats.org/officeDocument/2006/relationships/image" Target="../media/image23.wmf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1.wmf"/><Relationship Id="rId25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image" Target="../media/image30.png"/><Relationship Id="rId24" Type="http://schemas.openxmlformats.org/officeDocument/2006/relationships/oleObject" Target="../embeddings/oleObject31.bin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10" Type="http://schemas.openxmlformats.org/officeDocument/2006/relationships/image" Target="../media/image29.wmf"/><Relationship Id="rId19" Type="http://schemas.openxmlformats.org/officeDocument/2006/relationships/image" Target="../media/image22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24.bin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3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2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4.bin"/><Relationship Id="rId4" Type="http://schemas.openxmlformats.org/officeDocument/2006/relationships/image" Target="../media/image34.wmf"/><Relationship Id="rId9" Type="http://schemas.openxmlformats.org/officeDocument/2006/relationships/image" Target="../media/image3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2.png"/><Relationship Id="rId3" Type="http://schemas.openxmlformats.org/officeDocument/2006/relationships/oleObject" Target="../embeddings/oleObject36.bin"/><Relationship Id="rId7" Type="http://schemas.openxmlformats.org/officeDocument/2006/relationships/image" Target="../media/image37.wmf"/><Relationship Id="rId12" Type="http://schemas.openxmlformats.org/officeDocument/2006/relationships/image" Target="../media/image4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39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9.bin"/><Relationship Id="rId4" Type="http://schemas.openxmlformats.org/officeDocument/2006/relationships/image" Target="../media/image36.wmf"/><Relationship Id="rId9" Type="http://schemas.openxmlformats.org/officeDocument/2006/relationships/image" Target="../media/image38.wmf"/><Relationship Id="rId14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4.wmf"/><Relationship Id="rId3" Type="http://schemas.openxmlformats.org/officeDocument/2006/relationships/image" Target="../media/image35.wmf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4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5" name="Group 37"/>
          <p:cNvGrpSpPr>
            <a:grpSpLocks/>
          </p:cNvGrpSpPr>
          <p:nvPr/>
        </p:nvGrpSpPr>
        <p:grpSpPr bwMode="auto">
          <a:xfrm>
            <a:off x="609600" y="304800"/>
            <a:ext cx="7829550" cy="512763"/>
            <a:chOff x="384" y="192"/>
            <a:chExt cx="4932" cy="323"/>
          </a:xfrm>
        </p:grpSpPr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84" y="192"/>
              <a:ext cx="39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Arial" charset="0"/>
                </a:rPr>
                <a:t>Exponentially Decaying Sinusoid defined by </a:t>
              </a:r>
            </a:p>
          </p:txBody>
        </p:sp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5088" y="192"/>
            <a:ext cx="228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0" name="Equation" r:id="rId3" imgW="152280" imgH="203040" progId="Equation.3">
                    <p:embed/>
                  </p:oleObj>
                </mc:Choice>
                <mc:Fallback>
                  <p:oleObj name="Equation" r:id="rId3" imgW="152280" imgH="2030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192"/>
                          <a:ext cx="228" cy="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4272" y="240"/>
              <a:ext cx="288" cy="275"/>
              <a:chOff x="2832" y="2116"/>
              <a:chExt cx="288" cy="275"/>
            </a:xfrm>
          </p:grpSpPr>
          <p:graphicFrame>
            <p:nvGraphicFramePr>
              <p:cNvPr id="2054" name="Object 6"/>
              <p:cNvGraphicFramePr>
                <a:graphicFrameLocks noChangeAspect="1"/>
              </p:cNvGraphicFramePr>
              <p:nvPr/>
            </p:nvGraphicFramePr>
            <p:xfrm>
              <a:off x="2832" y="2116"/>
              <a:ext cx="19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1" name="Equation" r:id="rId5" imgW="152280" imgH="139680" progId="Equation.3">
                      <p:embed/>
                    </p:oleObj>
                  </mc:Choice>
                  <mc:Fallback>
                    <p:oleObj name="Equation" r:id="rId5" imgW="152280" imgH="1396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2116"/>
                            <a:ext cx="192" cy="17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55" name="Text Box 7"/>
              <p:cNvSpPr txBox="1">
                <a:spLocks noChangeArrowheads="1"/>
              </p:cNvSpPr>
              <p:nvPr/>
            </p:nvSpPr>
            <p:spPr bwMode="auto">
              <a:xfrm>
                <a:off x="2928" y="2160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Arial Unicode MS" pitchFamily="34" charset="-128"/>
                  </a:rPr>
                  <a:t>n</a:t>
                </a:r>
              </a:p>
            </p:txBody>
          </p:sp>
        </p:grp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4608" y="19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and</a:t>
              </a:r>
            </a:p>
          </p:txBody>
        </p:sp>
      </p:grp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69570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40433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4343400" y="4038600"/>
            <a:ext cx="4343400" cy="2362200"/>
            <a:chOff x="2736" y="2544"/>
            <a:chExt cx="2736" cy="1488"/>
          </a:xfrm>
        </p:grpSpPr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2736" y="2544"/>
              <a:ext cx="2736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64" name="Object 16"/>
            <p:cNvGraphicFramePr>
              <a:graphicFrameLocks noChangeAspect="1"/>
            </p:cNvGraphicFramePr>
            <p:nvPr/>
          </p:nvGraphicFramePr>
          <p:xfrm>
            <a:off x="2880" y="2592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2" name="Equation" r:id="rId7" imgW="1320227" imgH="241195" progId="Equation.3">
                    <p:embed/>
                  </p:oleObj>
                </mc:Choice>
                <mc:Fallback>
                  <p:oleObj name="Equation" r:id="rId7" imgW="1320227" imgH="241195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592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6" name="Object 18"/>
            <p:cNvGraphicFramePr>
              <a:graphicFrameLocks noChangeAspect="1"/>
            </p:cNvGraphicFramePr>
            <p:nvPr/>
          </p:nvGraphicFramePr>
          <p:xfrm>
            <a:off x="2880" y="2976"/>
            <a:ext cx="1920" cy="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3" name="Equation" r:id="rId9" imgW="1752600" imgH="482600" progId="Equation.3">
                    <p:embed/>
                  </p:oleObj>
                </mc:Choice>
                <mc:Fallback>
                  <p:oleObj name="Equation" r:id="rId9" imgW="1752600" imgH="4826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76"/>
                          <a:ext cx="1920" cy="5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8" name="Object 20"/>
            <p:cNvGraphicFramePr>
              <a:graphicFrameLocks noChangeAspect="1"/>
            </p:cNvGraphicFramePr>
            <p:nvPr/>
          </p:nvGraphicFramePr>
          <p:xfrm>
            <a:off x="3264" y="3552"/>
            <a:ext cx="111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4" name="Equation" r:id="rId11" imgW="1015920" imgH="393480" progId="Equation.3">
                    <p:embed/>
                  </p:oleObj>
                </mc:Choice>
                <mc:Fallback>
                  <p:oleObj name="Equation" r:id="rId11" imgW="1015920" imgH="39348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552"/>
                          <a:ext cx="1110" cy="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(1)</a:t>
              </a:r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5040" y="312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(2A)</a:t>
              </a:r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5040" y="360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(2B)</a:t>
              </a:r>
            </a:p>
          </p:txBody>
        </p:sp>
      </p:grp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4510088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101" name="Group 53"/>
          <p:cNvGrpSpPr>
            <a:grpSpLocks/>
          </p:cNvGrpSpPr>
          <p:nvPr/>
        </p:nvGrpSpPr>
        <p:grpSpPr bwMode="auto">
          <a:xfrm>
            <a:off x="609600" y="4038600"/>
            <a:ext cx="3276600" cy="2362200"/>
            <a:chOff x="288" y="2544"/>
            <a:chExt cx="2064" cy="1488"/>
          </a:xfrm>
        </p:grpSpPr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>
              <a:off x="384" y="2544"/>
              <a:ext cx="1968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97" name="Group 49"/>
            <p:cNvGrpSpPr>
              <a:grpSpLocks/>
            </p:cNvGrpSpPr>
            <p:nvPr/>
          </p:nvGrpSpPr>
          <p:grpSpPr bwMode="auto">
            <a:xfrm>
              <a:off x="288" y="2640"/>
              <a:ext cx="2064" cy="1248"/>
              <a:chOff x="336" y="2784"/>
              <a:chExt cx="2064" cy="1248"/>
            </a:xfrm>
          </p:grpSpPr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pSp>
            <p:nvGrpSpPr>
              <p:cNvPr id="2081" name="Group 33"/>
              <p:cNvGrpSpPr>
                <a:grpSpLocks/>
              </p:cNvGrpSpPr>
              <p:nvPr/>
            </p:nvGrpSpPr>
            <p:grpSpPr bwMode="auto">
              <a:xfrm>
                <a:off x="480" y="2784"/>
                <a:ext cx="288" cy="275"/>
                <a:chOff x="2832" y="2116"/>
                <a:chExt cx="288" cy="275"/>
              </a:xfrm>
            </p:grpSpPr>
            <p:graphicFrame>
              <p:nvGraphicFramePr>
                <p:cNvPr id="2082" name="Object 34"/>
                <p:cNvGraphicFramePr>
                  <a:graphicFrameLocks noChangeAspect="1"/>
                </p:cNvGraphicFramePr>
                <p:nvPr/>
              </p:nvGraphicFramePr>
              <p:xfrm>
                <a:off x="2832" y="2116"/>
                <a:ext cx="192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65" name="Equation" r:id="rId13" imgW="152280" imgH="139680" progId="Equation.3">
                        <p:embed/>
                      </p:oleObj>
                    </mc:Choice>
                    <mc:Fallback>
                      <p:oleObj name="Equation" r:id="rId13" imgW="152280" imgH="139680" progId="Equation.3">
                        <p:embed/>
                        <p:pic>
                          <p:nvPicPr>
                            <p:cNvPr id="0" name="Object 3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116"/>
                              <a:ext cx="192" cy="17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08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928" y="2160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 Unicode MS" pitchFamily="34" charset="-128"/>
                    </a:rPr>
                    <a:t>n</a:t>
                  </a:r>
                </a:p>
              </p:txBody>
            </p:sp>
          </p:grpSp>
          <p:graphicFrame>
            <p:nvGraphicFramePr>
              <p:cNvPr id="2084" name="Object 36"/>
              <p:cNvGraphicFramePr>
                <a:graphicFrameLocks noChangeAspect="1"/>
              </p:cNvGraphicFramePr>
              <p:nvPr/>
            </p:nvGraphicFramePr>
            <p:xfrm>
              <a:off x="480" y="3072"/>
              <a:ext cx="228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6" name="Equation" r:id="rId15" imgW="152280" imgH="203040" progId="Equation.3">
                      <p:embed/>
                    </p:oleObj>
                  </mc:Choice>
                  <mc:Fallback>
                    <p:oleObj name="Equation" r:id="rId15" imgW="152280" imgH="203040" progId="Equation.3">
                      <p:embed/>
                      <p:pic>
                        <p:nvPicPr>
                          <p:cNvPr id="0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0" y="3072"/>
                            <a:ext cx="228" cy="30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6" name="Text Box 38"/>
              <p:cNvSpPr txBox="1">
                <a:spLocks noChangeArrowheads="1"/>
              </p:cNvSpPr>
              <p:nvPr/>
            </p:nvSpPr>
            <p:spPr bwMode="auto">
              <a:xfrm>
                <a:off x="336" y="355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aphicFrame>
            <p:nvGraphicFramePr>
              <p:cNvPr id="2087" name="Object 39"/>
              <p:cNvGraphicFramePr>
                <a:graphicFrameLocks noChangeAspect="1"/>
              </p:cNvGraphicFramePr>
              <p:nvPr/>
            </p:nvGraphicFramePr>
            <p:xfrm>
              <a:off x="528" y="3456"/>
              <a:ext cx="203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7" name="Equation" r:id="rId17" imgW="139680" imgH="164880" progId="Equation.3">
                      <p:embed/>
                    </p:oleObj>
                  </mc:Choice>
                  <mc:Fallback>
                    <p:oleObj name="Equation" r:id="rId17" imgW="139680" imgH="164880" progId="Equation.3">
                      <p:embed/>
                      <p:pic>
                        <p:nvPicPr>
                          <p:cNvPr id="0" name="Object 3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" y="3456"/>
                            <a:ext cx="203" cy="2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8" name="Text Box 40"/>
              <p:cNvSpPr txBox="1">
                <a:spLocks noChangeArrowheads="1"/>
              </p:cNvSpPr>
              <p:nvPr/>
            </p:nvSpPr>
            <p:spPr bwMode="auto">
              <a:xfrm>
                <a:off x="336" y="3552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2090" name="Text Box 42"/>
              <p:cNvSpPr txBox="1">
                <a:spLocks noChangeArrowheads="1"/>
              </p:cNvSpPr>
              <p:nvPr/>
            </p:nvSpPr>
            <p:spPr bwMode="auto">
              <a:xfrm>
                <a:off x="816" y="2784"/>
                <a:ext cx="15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Natural Frequency [rad/s]</a:t>
                </a:r>
              </a:p>
            </p:txBody>
          </p:sp>
          <p:sp>
            <p:nvSpPr>
              <p:cNvPr id="2092" name="Text Box 44"/>
              <p:cNvSpPr txBox="1">
                <a:spLocks noChangeArrowheads="1"/>
              </p:cNvSpPr>
              <p:nvPr/>
            </p:nvSpPr>
            <p:spPr bwMode="auto">
              <a:xfrm>
                <a:off x="816" y="3120"/>
                <a:ext cx="96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Damping ratio</a:t>
                </a:r>
              </a:p>
            </p:txBody>
          </p:sp>
          <p:sp>
            <p:nvSpPr>
              <p:cNvPr id="2093" name="Text Box 45"/>
              <p:cNvSpPr txBox="1">
                <a:spLocks noChangeArrowheads="1"/>
              </p:cNvSpPr>
              <p:nvPr/>
            </p:nvSpPr>
            <p:spPr bwMode="auto">
              <a:xfrm>
                <a:off x="816" y="3456"/>
                <a:ext cx="8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Period [sec]</a:t>
                </a:r>
              </a:p>
            </p:txBody>
          </p:sp>
          <p:graphicFrame>
            <p:nvGraphicFramePr>
              <p:cNvPr id="2094" name="Object 46"/>
              <p:cNvGraphicFramePr>
                <a:graphicFrameLocks noChangeAspect="1"/>
              </p:cNvGraphicFramePr>
              <p:nvPr/>
            </p:nvGraphicFramePr>
            <p:xfrm>
              <a:off x="528" y="3792"/>
              <a:ext cx="164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8" name="Equation" r:id="rId19" imgW="126725" imgH="177415" progId="Equation.3">
                      <p:embed/>
                    </p:oleObj>
                  </mc:Choice>
                  <mc:Fallback>
                    <p:oleObj name="Equation" r:id="rId19" imgW="126725" imgH="177415" progId="Equation.3">
                      <p:embed/>
                      <p:pic>
                        <p:nvPicPr>
                          <p:cNvPr id="0" name="Object 4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" y="3792"/>
                            <a:ext cx="164" cy="2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96" name="Text Box 48"/>
              <p:cNvSpPr txBox="1">
                <a:spLocks noChangeArrowheads="1"/>
              </p:cNvSpPr>
              <p:nvPr/>
            </p:nvSpPr>
            <p:spPr bwMode="auto">
              <a:xfrm>
                <a:off x="816" y="3792"/>
                <a:ext cx="8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Angle [rad]</a:t>
                </a: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422536" y="969169"/>
            <a:ext cx="8382000" cy="2743200"/>
            <a:chOff x="304800" y="990600"/>
            <a:chExt cx="8382000" cy="2743200"/>
          </a:xfrm>
        </p:grpSpPr>
        <p:grpSp>
          <p:nvGrpSpPr>
            <p:cNvPr id="2063" name="Group 15"/>
            <p:cNvGrpSpPr>
              <a:grpSpLocks/>
            </p:cNvGrpSpPr>
            <p:nvPr/>
          </p:nvGrpSpPr>
          <p:grpSpPr bwMode="auto">
            <a:xfrm>
              <a:off x="304800" y="990600"/>
              <a:ext cx="8382000" cy="2743200"/>
              <a:chOff x="288" y="624"/>
              <a:chExt cx="4992" cy="1728"/>
            </a:xfrm>
          </p:grpSpPr>
          <p:sp>
            <p:nvSpPr>
              <p:cNvPr id="2051" name="Text Box 3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288" y="624"/>
                <a:ext cx="4992" cy="17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314" y="1140649"/>
              <a:ext cx="3914486" cy="240024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3536" y="1144036"/>
              <a:ext cx="3918208" cy="2396853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613536" y="0"/>
            <a:ext cx="4537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NXT Labview with DCP: Notes for System ID </a:t>
            </a: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(started 08/20/18)</a:t>
            </a:r>
            <a:endParaRPr lang="en-U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97848" y="142421"/>
            <a:ext cx="4343400" cy="2362200"/>
            <a:chOff x="2736" y="2544"/>
            <a:chExt cx="2736" cy="1488"/>
          </a:xfrm>
        </p:grpSpPr>
        <p:sp>
          <p:nvSpPr>
            <p:cNvPr id="3" name="Rectangle 52"/>
            <p:cNvSpPr>
              <a:spLocks noChangeArrowheads="1"/>
            </p:cNvSpPr>
            <p:nvPr/>
          </p:nvSpPr>
          <p:spPr bwMode="auto">
            <a:xfrm>
              <a:off x="2736" y="2544"/>
              <a:ext cx="2736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" name="Object 16"/>
            <p:cNvGraphicFramePr>
              <a:graphicFrameLocks noChangeAspect="1"/>
            </p:cNvGraphicFramePr>
            <p:nvPr/>
          </p:nvGraphicFramePr>
          <p:xfrm>
            <a:off x="2880" y="2592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3" name="Equation" r:id="rId3" imgW="1320227" imgH="241195" progId="Equation.3">
                    <p:embed/>
                  </p:oleObj>
                </mc:Choice>
                <mc:Fallback>
                  <p:oleObj name="Equation" r:id="rId3" imgW="132022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592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1319972"/>
                </p:ext>
              </p:extLst>
            </p:nvPr>
          </p:nvGraphicFramePr>
          <p:xfrm>
            <a:off x="2908" y="2983"/>
            <a:ext cx="1864" cy="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4" name="Equation" r:id="rId5" imgW="1701720" imgH="469800" progId="Equation.3">
                    <p:embed/>
                  </p:oleObj>
                </mc:Choice>
                <mc:Fallback>
                  <p:oleObj name="Equation" r:id="rId5" imgW="1701720" imgH="469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8" y="2983"/>
                          <a:ext cx="1864" cy="5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20"/>
            <p:cNvGraphicFramePr>
              <a:graphicFrameLocks noChangeAspect="1"/>
            </p:cNvGraphicFramePr>
            <p:nvPr/>
          </p:nvGraphicFramePr>
          <p:xfrm>
            <a:off x="3264" y="3552"/>
            <a:ext cx="111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5" name="Equation" r:id="rId7" imgW="1015920" imgH="393480" progId="Equation.3">
                    <p:embed/>
                  </p:oleObj>
                </mc:Choice>
                <mc:Fallback>
                  <p:oleObj name="Equation" r:id="rId7" imgW="10159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552"/>
                          <a:ext cx="1110" cy="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(1)</a:t>
              </a:r>
            </a:p>
          </p:txBody>
        </p:sp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>
              <a:off x="5040" y="312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(2A)</a:t>
              </a:r>
            </a:p>
          </p:txBody>
        </p:sp>
        <p:sp>
          <p:nvSpPr>
            <p:cNvPr id="9" name="Text Box 24"/>
            <p:cNvSpPr txBox="1">
              <a:spLocks noChangeArrowheads="1"/>
            </p:cNvSpPr>
            <p:nvPr/>
          </p:nvSpPr>
          <p:spPr bwMode="auto">
            <a:xfrm>
              <a:off x="5040" y="360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(2B)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8200" y="481792"/>
                <a:ext cx="4009752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𝑃</m:t>
                          </m:r>
                        </m:e>
                      </m:func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then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say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𝜁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𝜁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1792"/>
                <a:ext cx="4009752" cy="56669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88325" y="1087173"/>
                <a:ext cx="45531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𝜁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i="1" dirty="0" smtClean="0">
                            <a:latin typeface="Cambria Math"/>
                            <a:ea typeface="Cambria Math"/>
                          </a:rPr>
                          <m:t>𝜁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or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say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latin typeface="Cambria Math"/>
                            <a:ea typeface="Cambria Math"/>
                          </a:rPr>
                          <m:t>𝜁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dirty="0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  <m:sup>
                            <m:r>
                              <a:rPr lang="en-US" sz="18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dirty="0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dirty="0" smtClean="0">
                                <a:latin typeface="Cambria Math"/>
                              </a:rPr>
                              <m:t>𝑃</m:t>
                            </m:r>
                          </m:e>
                          <m:sup>
                            <m:r>
                              <a:rPr lang="en-US" sz="18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800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325" y="1087173"/>
                <a:ext cx="4553106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40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8200" y="1593922"/>
                <a:ext cx="1945917" cy="9106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𝜁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den>
                          </m:f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593922"/>
                <a:ext cx="1945917" cy="9106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64878" y="1595228"/>
                <a:ext cx="1992918" cy="80817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8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𝜁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878" y="1595228"/>
                <a:ext cx="1992918" cy="80817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8" y="3048000"/>
            <a:ext cx="8980953" cy="32666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621158" y="2580415"/>
            <a:ext cx="28696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QED, see 08/21/18 handwritten notes</a:t>
            </a:r>
            <a:endParaRPr lang="en-U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35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Damped Compound Pendulum Equations of Motion</a:t>
            </a:r>
          </a:p>
        </p:txBody>
      </p:sp>
      <p:pic>
        <p:nvPicPr>
          <p:cNvPr id="4099" name="Picture 3" descr="N:\mem351\figures\simplePlankFbd010905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34163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4495800" y="990600"/>
            <a:ext cx="3200400" cy="990600"/>
            <a:chOff x="2832" y="624"/>
            <a:chExt cx="2016" cy="624"/>
          </a:xfrm>
        </p:grpSpPr>
        <p:sp>
          <p:nvSpPr>
            <p:cNvPr id="4142" name="Rectangle 46"/>
            <p:cNvSpPr>
              <a:spLocks noChangeArrowheads="1"/>
            </p:cNvSpPr>
            <p:nvPr/>
          </p:nvSpPr>
          <p:spPr bwMode="auto">
            <a:xfrm>
              <a:off x="2832" y="624"/>
              <a:ext cx="2016" cy="6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00" name="Object 4"/>
            <p:cNvGraphicFramePr>
              <a:graphicFrameLocks noChangeAspect="1"/>
            </p:cNvGraphicFramePr>
            <p:nvPr/>
          </p:nvGraphicFramePr>
          <p:xfrm>
            <a:off x="2953" y="680"/>
            <a:ext cx="1726" cy="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84" name="Equation" r:id="rId4" imgW="1333440" imgH="393480" progId="Equation.3">
                    <p:embed/>
                  </p:oleObj>
                </mc:Choice>
                <mc:Fallback>
                  <p:oleObj name="Equation" r:id="rId4" imgW="1333440" imgH="39348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3" y="680"/>
                          <a:ext cx="1726" cy="5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451485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141" name="Group 45"/>
          <p:cNvGrpSpPr>
            <a:grpSpLocks/>
          </p:cNvGrpSpPr>
          <p:nvPr/>
        </p:nvGrpSpPr>
        <p:grpSpPr bwMode="auto">
          <a:xfrm>
            <a:off x="4267200" y="2819400"/>
            <a:ext cx="4495800" cy="2438400"/>
            <a:chOff x="2736" y="1344"/>
            <a:chExt cx="2832" cy="1536"/>
          </a:xfrm>
        </p:grpSpPr>
        <p:sp>
          <p:nvSpPr>
            <p:cNvPr id="4126" name="Rectangle 30"/>
            <p:cNvSpPr>
              <a:spLocks noChangeArrowheads="1"/>
            </p:cNvSpPr>
            <p:nvPr/>
          </p:nvSpPr>
          <p:spPr bwMode="auto">
            <a:xfrm>
              <a:off x="2736" y="1344"/>
              <a:ext cx="2832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40" name="Group 44"/>
            <p:cNvGrpSpPr>
              <a:grpSpLocks/>
            </p:cNvGrpSpPr>
            <p:nvPr/>
          </p:nvGrpSpPr>
          <p:grpSpPr bwMode="auto">
            <a:xfrm>
              <a:off x="2784" y="1440"/>
              <a:ext cx="2688" cy="1342"/>
              <a:chOff x="2784" y="1440"/>
              <a:chExt cx="2688" cy="1342"/>
            </a:xfrm>
          </p:grpSpPr>
          <p:sp>
            <p:nvSpPr>
              <p:cNvPr id="4108" name="Rectangle 12"/>
              <p:cNvSpPr>
                <a:spLocks noChangeArrowheads="1" noTextEdit="1"/>
              </p:cNvSpPr>
              <p:nvPr/>
            </p:nvSpPr>
            <p:spPr bwMode="auto">
              <a:xfrm>
                <a:off x="3024" y="1680"/>
                <a:ext cx="316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28" name="Group 32"/>
              <p:cNvGrpSpPr>
                <a:grpSpLocks/>
              </p:cNvGrpSpPr>
              <p:nvPr/>
            </p:nvGrpSpPr>
            <p:grpSpPr bwMode="auto">
              <a:xfrm>
                <a:off x="2832" y="1440"/>
                <a:ext cx="1440" cy="240"/>
                <a:chOff x="2832" y="1440"/>
                <a:chExt cx="1440" cy="240"/>
              </a:xfrm>
            </p:grpSpPr>
            <p:graphicFrame>
              <p:nvGraphicFramePr>
                <p:cNvPr id="4107" name="Object 11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183" cy="2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85" name="Equation" r:id="rId6" imgW="139579" imgH="164957" progId="Equation.3">
                        <p:embed/>
                      </p:oleObj>
                    </mc:Choice>
                    <mc:Fallback>
                      <p:oleObj name="Equation" r:id="rId6" imgW="139579" imgH="164957" progId="Equation.3">
                        <p:embed/>
                        <p:pic>
                          <p:nvPicPr>
                            <p:cNvPr id="0" name="Object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183" cy="2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09" name="Rectangle 13"/>
                <p:cNvSpPr>
                  <a:spLocks noChangeArrowheads="1"/>
                </p:cNvSpPr>
                <p:nvPr/>
              </p:nvSpPr>
              <p:spPr bwMode="auto">
                <a:xfrm>
                  <a:off x="3168" y="1440"/>
                  <a:ext cx="1104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Bar length [m]</a:t>
                  </a:r>
                  <a:endParaRPr lang="en-US" sz="1800"/>
                </a:p>
              </p:txBody>
            </p:sp>
          </p:grpSp>
          <p:sp>
            <p:nvSpPr>
              <p:cNvPr id="4112" name="Rectangle 16"/>
              <p:cNvSpPr>
                <a:spLocks noChangeArrowheads="1" noTextEdit="1"/>
              </p:cNvSpPr>
              <p:nvPr/>
            </p:nvSpPr>
            <p:spPr bwMode="auto">
              <a:xfrm>
                <a:off x="3024" y="2009"/>
                <a:ext cx="316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39" name="Group 43"/>
              <p:cNvGrpSpPr>
                <a:grpSpLocks/>
              </p:cNvGrpSpPr>
              <p:nvPr/>
            </p:nvGrpSpPr>
            <p:grpSpPr bwMode="auto">
              <a:xfrm>
                <a:off x="2832" y="1680"/>
                <a:ext cx="2064" cy="247"/>
                <a:chOff x="2832" y="1680"/>
                <a:chExt cx="2064" cy="247"/>
              </a:xfrm>
            </p:grpSpPr>
            <p:graphicFrame>
              <p:nvGraphicFramePr>
                <p:cNvPr id="4105" name="Object 9"/>
                <p:cNvGraphicFramePr>
                  <a:graphicFrameLocks noChangeAspect="1"/>
                </p:cNvGraphicFramePr>
                <p:nvPr/>
              </p:nvGraphicFramePr>
              <p:xfrm>
                <a:off x="2832" y="1680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86" name="Equation" r:id="rId8" imgW="139579" imgH="177646" progId="Equation.3">
                        <p:embed/>
                      </p:oleObj>
                    </mc:Choice>
                    <mc:Fallback>
                      <p:oleObj name="Equation" r:id="rId8" imgW="139579" imgH="177646" progId="Equation.3">
                        <p:embed/>
                        <p:pic>
                          <p:nvPicPr>
                            <p:cNvPr id="0" name="Object 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680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3" name="Rectangle 17"/>
                <p:cNvSpPr>
                  <a:spLocks noChangeArrowheads="1"/>
                </p:cNvSpPr>
                <p:nvPr/>
              </p:nvSpPr>
              <p:spPr bwMode="auto">
                <a:xfrm>
                  <a:off x="3168" y="1680"/>
                  <a:ext cx="1728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Pivot to CG distance [m]</a:t>
                  </a:r>
                  <a:endParaRPr lang="en-US" sz="1800"/>
                </a:p>
              </p:txBody>
            </p:sp>
          </p:grpSp>
          <p:grpSp>
            <p:nvGrpSpPr>
              <p:cNvPr id="4130" name="Group 34"/>
              <p:cNvGrpSpPr>
                <a:grpSpLocks/>
              </p:cNvGrpSpPr>
              <p:nvPr/>
            </p:nvGrpSpPr>
            <p:grpSpPr bwMode="auto">
              <a:xfrm>
                <a:off x="2784" y="1872"/>
                <a:ext cx="1968" cy="336"/>
                <a:chOff x="2784" y="2016"/>
                <a:chExt cx="1968" cy="336"/>
              </a:xfrm>
            </p:grpSpPr>
            <p:graphicFrame>
              <p:nvGraphicFramePr>
                <p:cNvPr id="4103" name="Object 7"/>
                <p:cNvGraphicFramePr>
                  <a:graphicFrameLocks noChangeAspect="1"/>
                </p:cNvGraphicFramePr>
                <p:nvPr/>
              </p:nvGraphicFramePr>
              <p:xfrm>
                <a:off x="2784" y="2016"/>
                <a:ext cx="336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87" name="Equation" r:id="rId10" imgW="215619" imgH="215619" progId="Equation.3">
                        <p:embed/>
                      </p:oleObj>
                    </mc:Choice>
                    <mc:Fallback>
                      <p:oleObj name="Equation" r:id="rId10" imgW="215619" imgH="215619" progId="Equation.3">
                        <p:embed/>
                        <p:pic>
                          <p:nvPicPr>
                            <p:cNvPr id="0" name="Object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4" y="2016"/>
                              <a:ext cx="336" cy="3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7" name="Rectangle 21"/>
                <p:cNvSpPr>
                  <a:spLocks noChangeArrowheads="1"/>
                </p:cNvSpPr>
                <p:nvPr/>
              </p:nvSpPr>
              <p:spPr bwMode="auto">
                <a:xfrm>
                  <a:off x="3168" y="2064"/>
                  <a:ext cx="1584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Mass of pendulum [kg]</a:t>
                  </a:r>
                  <a:endParaRPr lang="en-US" sz="1800" dirty="0"/>
                </a:p>
              </p:txBody>
            </p:sp>
          </p:grpSp>
          <p:grpSp>
            <p:nvGrpSpPr>
              <p:cNvPr id="4138" name="Group 42"/>
              <p:cNvGrpSpPr>
                <a:grpSpLocks/>
              </p:cNvGrpSpPr>
              <p:nvPr/>
            </p:nvGrpSpPr>
            <p:grpSpPr bwMode="auto">
              <a:xfrm>
                <a:off x="2832" y="2208"/>
                <a:ext cx="2052" cy="267"/>
                <a:chOff x="2832" y="2208"/>
                <a:chExt cx="2052" cy="267"/>
              </a:xfrm>
            </p:grpSpPr>
            <p:graphicFrame>
              <p:nvGraphicFramePr>
                <p:cNvPr id="4121" name="Object 25"/>
                <p:cNvGraphicFramePr>
                  <a:graphicFrameLocks noChangeAspect="1"/>
                </p:cNvGraphicFramePr>
                <p:nvPr/>
              </p:nvGraphicFramePr>
              <p:xfrm>
                <a:off x="2832" y="2208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88" name="Equation" r:id="rId12" imgW="139579" imgH="177646" progId="Equation.3">
                        <p:embed/>
                      </p:oleObj>
                    </mc:Choice>
                    <mc:Fallback>
                      <p:oleObj name="Equation" r:id="rId12" imgW="139579" imgH="177646" progId="Equation.3">
                        <p:embed/>
                        <p:pic>
                          <p:nvPicPr>
                            <p:cNvPr id="0" name="Object 2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208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23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12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Moment of Inertia </a:t>
                  </a:r>
                  <a:endParaRPr lang="en-US" sz="1800"/>
                </a:p>
              </p:txBody>
            </p:sp>
            <p:graphicFrame>
              <p:nvGraphicFramePr>
                <p:cNvPr id="4124" name="Object 28"/>
                <p:cNvGraphicFramePr>
                  <a:graphicFrameLocks noChangeAspect="1"/>
                </p:cNvGraphicFramePr>
                <p:nvPr/>
              </p:nvGraphicFramePr>
              <p:xfrm>
                <a:off x="4368" y="2208"/>
                <a:ext cx="516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89" name="Equation" r:id="rId14" imgW="545760" imgH="228600" progId="Equation.3">
                        <p:embed/>
                      </p:oleObj>
                    </mc:Choice>
                    <mc:Fallback>
                      <p:oleObj name="Equation" r:id="rId14" imgW="545760" imgH="228600" progId="Equation.3">
                        <p:embed/>
                        <p:pic>
                          <p:nvPicPr>
                            <p:cNvPr id="0" name="Object 2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68" y="2208"/>
                              <a:ext cx="516" cy="2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4137" name="Group 41"/>
              <p:cNvGrpSpPr>
                <a:grpSpLocks/>
              </p:cNvGrpSpPr>
              <p:nvPr/>
            </p:nvGrpSpPr>
            <p:grpSpPr bwMode="auto">
              <a:xfrm>
                <a:off x="2832" y="2400"/>
                <a:ext cx="2640" cy="382"/>
                <a:chOff x="2832" y="2448"/>
                <a:chExt cx="2640" cy="382"/>
              </a:xfrm>
            </p:grpSpPr>
            <p:graphicFrame>
              <p:nvGraphicFramePr>
                <p:cNvPr id="4132" name="Object 36"/>
                <p:cNvGraphicFramePr>
                  <a:graphicFrameLocks noChangeAspect="1"/>
                </p:cNvGraphicFramePr>
                <p:nvPr/>
              </p:nvGraphicFramePr>
              <p:xfrm>
                <a:off x="2832" y="2544"/>
                <a:ext cx="192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90" name="Equation" r:id="rId16" imgW="114201" imgH="139579" progId="Equation.3">
                        <p:embed/>
                      </p:oleObj>
                    </mc:Choice>
                    <mc:Fallback>
                      <p:oleObj name="Equation" r:id="rId16" imgW="114201" imgH="139579" progId="Equation.3">
                        <p:embed/>
                        <p:pic>
                          <p:nvPicPr>
                            <p:cNvPr id="0" name="Object 3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544"/>
                              <a:ext cx="192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3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168" y="2544"/>
                  <a:ext cx="196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Viscous damping coefficient</a:t>
                  </a:r>
                </a:p>
              </p:txBody>
            </p:sp>
            <p:graphicFrame>
              <p:nvGraphicFramePr>
                <p:cNvPr id="4135" name="Object 39"/>
                <p:cNvGraphicFramePr>
                  <a:graphicFrameLocks noChangeAspect="1"/>
                </p:cNvGraphicFramePr>
                <p:nvPr/>
              </p:nvGraphicFramePr>
              <p:xfrm>
                <a:off x="5040" y="2448"/>
                <a:ext cx="432" cy="3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91" name="Equation" r:id="rId18" imgW="444240" imgH="393480" progId="Equation.3">
                        <p:embed/>
                      </p:oleObj>
                    </mc:Choice>
                    <mc:Fallback>
                      <p:oleObj name="Equation" r:id="rId18" imgW="444240" imgH="393480" progId="Equation.3">
                        <p:embed/>
                        <p:pic>
                          <p:nvPicPr>
                            <p:cNvPr id="0" name="Object 3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40" y="2448"/>
                              <a:ext cx="432" cy="3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8153400" y="1295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(3)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4495800" y="2133600"/>
            <a:ext cx="3505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Arial" charset="0"/>
              </a:rPr>
              <a:t>Linearized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2</a:t>
            </a:r>
            <a:r>
              <a:rPr lang="en-US" sz="1600" baseline="30000">
                <a:solidFill>
                  <a:srgbClr val="FF0000"/>
                </a:solidFill>
                <a:latin typeface="Arial" charset="0"/>
              </a:rPr>
              <a:t>nd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order differential equation assumes </a:t>
            </a:r>
            <a:r>
              <a:rPr lang="en-US" sz="1600" b="1">
                <a:solidFill>
                  <a:srgbClr val="FF0000"/>
                </a:solidFill>
                <a:latin typeface="Arial" charset="0"/>
              </a:rPr>
              <a:t>small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angles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447800" y="152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System Identification by Matching Coefficients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Compare (1) and (3)</a:t>
            </a: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609600" y="1219200"/>
            <a:ext cx="3581400" cy="990600"/>
            <a:chOff x="384" y="1008"/>
            <a:chExt cx="2256" cy="624"/>
          </a:xfrm>
        </p:grpSpPr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384" y="100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4" name="Object 4"/>
            <p:cNvGraphicFramePr>
              <a:graphicFrameLocks noChangeAspect="1"/>
            </p:cNvGraphicFramePr>
            <p:nvPr/>
          </p:nvGraphicFramePr>
          <p:xfrm>
            <a:off x="480" y="1104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24" name="Equation" r:id="rId3" imgW="1320227" imgH="241195" progId="Equation.3">
                    <p:embed/>
                  </p:oleObj>
                </mc:Choice>
                <mc:Fallback>
                  <p:oleObj name="Equation" r:id="rId3" imgW="132022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104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4724400" y="1219200"/>
            <a:ext cx="3581400" cy="990600"/>
            <a:chOff x="2976" y="768"/>
            <a:chExt cx="2256" cy="624"/>
          </a:xfrm>
        </p:grpSpPr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976" y="76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5" name="Object 5"/>
            <p:cNvGraphicFramePr>
              <a:graphicFrameLocks noChangeAspect="1"/>
            </p:cNvGraphicFramePr>
            <p:nvPr/>
          </p:nvGraphicFramePr>
          <p:xfrm>
            <a:off x="3194" y="777"/>
            <a:ext cx="1867" cy="5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25" name="Equation" r:id="rId5" imgW="1333440" imgH="393480" progId="Equation.3">
                    <p:embed/>
                  </p:oleObj>
                </mc:Choice>
                <mc:Fallback>
                  <p:oleObj name="Equation" r:id="rId5" imgW="13334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4" y="777"/>
                          <a:ext cx="1867" cy="5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81000" y="28956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Yields: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4105275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422433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3429000" y="2514600"/>
            <a:ext cx="4724400" cy="803275"/>
            <a:chOff x="2256" y="2016"/>
            <a:chExt cx="2976" cy="506"/>
          </a:xfrm>
        </p:grpSpPr>
        <p:graphicFrame>
          <p:nvGraphicFramePr>
            <p:cNvPr id="5131" name="Object 11"/>
            <p:cNvGraphicFramePr>
              <a:graphicFrameLocks noChangeAspect="1"/>
            </p:cNvGraphicFramePr>
            <p:nvPr/>
          </p:nvGraphicFramePr>
          <p:xfrm>
            <a:off x="2256" y="2016"/>
            <a:ext cx="1056" cy="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26" name="Equation" r:id="rId7" imgW="875920" imgH="444307" progId="Equation.3">
                    <p:embed/>
                  </p:oleObj>
                </mc:Choice>
                <mc:Fallback>
                  <p:oleObj name="Equation" r:id="rId7" imgW="875920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016"/>
                          <a:ext cx="1056" cy="5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4752" y="2160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(4A)</a:t>
              </a:r>
            </a:p>
          </p:txBody>
        </p: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3581400" y="3352800"/>
            <a:ext cx="4572000" cy="476250"/>
            <a:chOff x="2352" y="2688"/>
            <a:chExt cx="2880" cy="300"/>
          </a:xfrm>
        </p:grpSpPr>
        <p:graphicFrame>
          <p:nvGraphicFramePr>
            <p:cNvPr id="5133" name="Object 13"/>
            <p:cNvGraphicFramePr>
              <a:graphicFrameLocks noChangeAspect="1"/>
            </p:cNvGraphicFramePr>
            <p:nvPr/>
          </p:nvGraphicFramePr>
          <p:xfrm>
            <a:off x="2352" y="2688"/>
            <a:ext cx="912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27" name="Equation" r:id="rId9" imgW="698500" imgH="228600" progId="Equation.3">
                    <p:embed/>
                  </p:oleObj>
                </mc:Choice>
                <mc:Fallback>
                  <p:oleObj name="Equation" r:id="rId9" imgW="6985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2688"/>
                          <a:ext cx="912" cy="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4752" y="2688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(4B)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5007" y="3347550"/>
                <a:ext cx="1447800" cy="67505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𝐽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/>
                            </a:rPr>
                            <m:t>𝑔𝑑</m:t>
                          </m:r>
                        </m:num>
                        <m:den>
                          <m:sSubSup>
                            <m:sSubSup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07" y="3347550"/>
                <a:ext cx="1447800" cy="6750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45"/>
          <p:cNvGrpSpPr>
            <a:grpSpLocks/>
          </p:cNvGrpSpPr>
          <p:nvPr/>
        </p:nvGrpSpPr>
        <p:grpSpPr bwMode="auto">
          <a:xfrm>
            <a:off x="381000" y="4234770"/>
            <a:ext cx="8207316" cy="2438400"/>
            <a:chOff x="2736" y="1344"/>
            <a:chExt cx="2832" cy="1536"/>
          </a:xfrm>
        </p:grpSpPr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2736" y="1344"/>
              <a:ext cx="2832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6" name="Group 44"/>
            <p:cNvGrpSpPr>
              <a:grpSpLocks/>
            </p:cNvGrpSpPr>
            <p:nvPr/>
          </p:nvGrpSpPr>
          <p:grpSpPr bwMode="auto">
            <a:xfrm>
              <a:off x="2784" y="1440"/>
              <a:ext cx="2732" cy="1370"/>
              <a:chOff x="2784" y="1440"/>
              <a:chExt cx="2732" cy="1370"/>
            </a:xfrm>
          </p:grpSpPr>
          <p:sp>
            <p:nvSpPr>
              <p:cNvPr id="27" name="Rectangle 12"/>
              <p:cNvSpPr>
                <a:spLocks noChangeArrowheads="1" noTextEdit="1"/>
              </p:cNvSpPr>
              <p:nvPr/>
            </p:nvSpPr>
            <p:spPr bwMode="auto">
              <a:xfrm>
                <a:off x="3024" y="1680"/>
                <a:ext cx="316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8" name="Group 32"/>
              <p:cNvGrpSpPr>
                <a:grpSpLocks/>
              </p:cNvGrpSpPr>
              <p:nvPr/>
            </p:nvGrpSpPr>
            <p:grpSpPr bwMode="auto">
              <a:xfrm>
                <a:off x="2832" y="1440"/>
                <a:ext cx="2400" cy="240"/>
                <a:chOff x="2832" y="1440"/>
                <a:chExt cx="2400" cy="240"/>
              </a:xfrm>
            </p:grpSpPr>
            <p:graphicFrame>
              <p:nvGraphicFramePr>
                <p:cNvPr id="44" name="Object 11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183" cy="2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28" name="Equation" r:id="rId12" imgW="139579" imgH="164957" progId="Equation.3">
                        <p:embed/>
                      </p:oleObj>
                    </mc:Choice>
                    <mc:Fallback>
                      <p:oleObj name="Equation" r:id="rId12" imgW="139579" imgH="164957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183" cy="2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5" name="Rectangle 13"/>
                <p:cNvSpPr>
                  <a:spLocks noChangeArrowheads="1"/>
                </p:cNvSpPr>
                <p:nvPr/>
              </p:nvSpPr>
              <p:spPr bwMode="auto">
                <a:xfrm>
                  <a:off x="3168" y="1440"/>
                  <a:ext cx="2064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Bar length [m</a:t>
                  </a:r>
                  <a:r>
                    <a:rPr lang="en-US" sz="1800" dirty="0" smtClean="0">
                      <a:latin typeface="Arial" charset="0"/>
                      <a:cs typeface="Arial" charset="0"/>
                    </a:rPr>
                    <a:t>] = 26.5 cm = 0.265 m</a:t>
                  </a:r>
                  <a:endParaRPr lang="en-US" sz="1800" dirty="0"/>
                </a:p>
              </p:txBody>
            </p:sp>
          </p:grpSp>
          <p:sp>
            <p:nvSpPr>
              <p:cNvPr id="29" name="Rectangle 16"/>
              <p:cNvSpPr>
                <a:spLocks noChangeArrowheads="1" noTextEdit="1"/>
              </p:cNvSpPr>
              <p:nvPr/>
            </p:nvSpPr>
            <p:spPr bwMode="auto">
              <a:xfrm>
                <a:off x="3024" y="2009"/>
                <a:ext cx="316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30" name="Group 43"/>
              <p:cNvGrpSpPr>
                <a:grpSpLocks/>
              </p:cNvGrpSpPr>
              <p:nvPr/>
            </p:nvGrpSpPr>
            <p:grpSpPr bwMode="auto">
              <a:xfrm>
                <a:off x="2832" y="1680"/>
                <a:ext cx="2675" cy="247"/>
                <a:chOff x="2832" y="1680"/>
                <a:chExt cx="2675" cy="247"/>
              </a:xfrm>
            </p:grpSpPr>
            <p:graphicFrame>
              <p:nvGraphicFramePr>
                <p:cNvPr id="42" name="Object 9"/>
                <p:cNvGraphicFramePr>
                  <a:graphicFrameLocks noChangeAspect="1"/>
                </p:cNvGraphicFramePr>
                <p:nvPr/>
              </p:nvGraphicFramePr>
              <p:xfrm>
                <a:off x="2832" y="1680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29" name="Equation" r:id="rId14" imgW="139579" imgH="177646" progId="Equation.3">
                        <p:embed/>
                      </p:oleObj>
                    </mc:Choice>
                    <mc:Fallback>
                      <p:oleObj name="Equation" r:id="rId14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680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024" y="1680"/>
                  <a:ext cx="2483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Pivot to CG distance [m</a:t>
                  </a:r>
                  <a:r>
                    <a:rPr lang="en-US" sz="1800" dirty="0" smtClean="0">
                      <a:latin typeface="Arial" charset="0"/>
                      <a:cs typeface="Arial" charset="0"/>
                    </a:rPr>
                    <a:t>] = 0.265/2 = 0.1325 m</a:t>
                  </a:r>
                  <a:endParaRPr lang="en-US" sz="1800" dirty="0"/>
                </a:p>
              </p:txBody>
            </p:sp>
          </p:grpSp>
          <p:grpSp>
            <p:nvGrpSpPr>
              <p:cNvPr id="31" name="Group 34"/>
              <p:cNvGrpSpPr>
                <a:grpSpLocks/>
              </p:cNvGrpSpPr>
              <p:nvPr/>
            </p:nvGrpSpPr>
            <p:grpSpPr bwMode="auto">
              <a:xfrm>
                <a:off x="2784" y="1872"/>
                <a:ext cx="2732" cy="336"/>
                <a:chOff x="2784" y="2016"/>
                <a:chExt cx="2732" cy="336"/>
              </a:xfrm>
            </p:grpSpPr>
            <p:graphicFrame>
              <p:nvGraphicFramePr>
                <p:cNvPr id="40" name="Object 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86010402"/>
                    </p:ext>
                  </p:extLst>
                </p:nvPr>
              </p:nvGraphicFramePr>
              <p:xfrm>
                <a:off x="2784" y="2016"/>
                <a:ext cx="200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30" name="Equation" r:id="rId16" imgW="215619" imgH="215619" progId="Equation.3">
                        <p:embed/>
                      </p:oleObj>
                    </mc:Choice>
                    <mc:Fallback>
                      <p:oleObj name="Equation" r:id="rId16" imgW="215619" imgH="21561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4" y="2016"/>
                              <a:ext cx="200" cy="336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" name="Rectangle 21"/>
                <p:cNvSpPr>
                  <a:spLocks noChangeArrowheads="1"/>
                </p:cNvSpPr>
                <p:nvPr/>
              </p:nvSpPr>
              <p:spPr bwMode="auto">
                <a:xfrm>
                  <a:off x="3168" y="2064"/>
                  <a:ext cx="23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Mass of pendulum [kg</a:t>
                  </a:r>
                  <a:r>
                    <a:rPr lang="en-US" sz="1800" dirty="0" smtClean="0">
                      <a:latin typeface="Arial" charset="0"/>
                      <a:cs typeface="Arial" charset="0"/>
                    </a:rPr>
                    <a:t>] = 13.7 g = 0.0137 kg</a:t>
                  </a:r>
                  <a:endParaRPr lang="en-US" sz="1800" dirty="0"/>
                </a:p>
              </p:txBody>
            </p:sp>
          </p:grpSp>
          <p:grpSp>
            <p:nvGrpSpPr>
              <p:cNvPr id="32" name="Group 42"/>
              <p:cNvGrpSpPr>
                <a:grpSpLocks/>
              </p:cNvGrpSpPr>
              <p:nvPr/>
            </p:nvGrpSpPr>
            <p:grpSpPr bwMode="auto">
              <a:xfrm>
                <a:off x="2832" y="2196"/>
                <a:ext cx="2684" cy="279"/>
                <a:chOff x="2832" y="2196"/>
                <a:chExt cx="2684" cy="279"/>
              </a:xfrm>
            </p:grpSpPr>
            <p:graphicFrame>
              <p:nvGraphicFramePr>
                <p:cNvPr id="37" name="Object 25"/>
                <p:cNvGraphicFramePr>
                  <a:graphicFrameLocks noChangeAspect="1"/>
                </p:cNvGraphicFramePr>
                <p:nvPr/>
              </p:nvGraphicFramePr>
              <p:xfrm>
                <a:off x="2832" y="2208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31" name="Equation" r:id="rId18" imgW="139579" imgH="177646" progId="Equation.3">
                        <p:embed/>
                      </p:oleObj>
                    </mc:Choice>
                    <mc:Fallback>
                      <p:oleObj name="Equation" r:id="rId18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208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8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23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Moment of Inertia </a:t>
                  </a:r>
                  <a:endParaRPr lang="en-US" sz="1800" dirty="0"/>
                </a:p>
              </p:txBody>
            </p:sp>
            <p:graphicFrame>
              <p:nvGraphicFramePr>
                <p:cNvPr id="39" name="Object 28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946788261"/>
                    </p:ext>
                  </p:extLst>
                </p:nvPr>
              </p:nvGraphicFramePr>
              <p:xfrm>
                <a:off x="3829" y="2196"/>
                <a:ext cx="516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32" name="Equation" r:id="rId20" imgW="545760" imgH="228600" progId="Equation.3">
                        <p:embed/>
                      </p:oleObj>
                    </mc:Choice>
                    <mc:Fallback>
                      <p:oleObj name="Equation" r:id="rId20" imgW="54576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29" y="2196"/>
                              <a:ext cx="516" cy="2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33" name="Group 41"/>
              <p:cNvGrpSpPr>
                <a:grpSpLocks/>
              </p:cNvGrpSpPr>
              <p:nvPr/>
            </p:nvGrpSpPr>
            <p:grpSpPr bwMode="auto">
              <a:xfrm>
                <a:off x="2832" y="2428"/>
                <a:ext cx="2304" cy="382"/>
                <a:chOff x="2832" y="2476"/>
                <a:chExt cx="2304" cy="382"/>
              </a:xfrm>
            </p:grpSpPr>
            <p:graphicFrame>
              <p:nvGraphicFramePr>
                <p:cNvPr id="34" name="Object 36"/>
                <p:cNvGraphicFramePr>
                  <a:graphicFrameLocks noChangeAspect="1"/>
                </p:cNvGraphicFramePr>
                <p:nvPr/>
              </p:nvGraphicFramePr>
              <p:xfrm>
                <a:off x="2832" y="2544"/>
                <a:ext cx="192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33" name="Equation" r:id="rId22" imgW="114201" imgH="139579" progId="Equation.3">
                        <p:embed/>
                      </p:oleObj>
                    </mc:Choice>
                    <mc:Fallback>
                      <p:oleObj name="Equation" r:id="rId22" imgW="114201" imgH="13957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544"/>
                              <a:ext cx="192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168" y="2544"/>
                  <a:ext cx="196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Viscous damping coefficient</a:t>
                  </a:r>
                </a:p>
              </p:txBody>
            </p:sp>
            <p:graphicFrame>
              <p:nvGraphicFramePr>
                <p:cNvPr id="36" name="Object 3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396512077"/>
                    </p:ext>
                  </p:extLst>
                </p:nvPr>
              </p:nvGraphicFramePr>
              <p:xfrm>
                <a:off x="4209" y="2476"/>
                <a:ext cx="432" cy="3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34" name="Equation" r:id="rId24" imgW="444240" imgH="393480" progId="Equation.3">
                        <p:embed/>
                      </p:oleObj>
                    </mc:Choice>
                    <mc:Fallback>
                      <p:oleObj name="Equation" r:id="rId24" imgW="444240" imgH="393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209" y="2476"/>
                              <a:ext cx="432" cy="3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4" name="TextBox 3"/>
          <p:cNvSpPr txBox="1"/>
          <p:nvPr/>
        </p:nvSpPr>
        <p:spPr>
          <a:xfrm>
            <a:off x="4956468" y="5588918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0.0033 kgm^2</a:t>
            </a:r>
            <a:endParaRPr lang="en-US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37479" y="6050915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0.00016 </a:t>
            </a:r>
            <a:r>
              <a:rPr lang="en-US" sz="1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Nms</a:t>
            </a:r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/rad</a:t>
            </a:r>
            <a:endParaRPr lang="en-US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2807" y="3779019"/>
            <a:ext cx="7455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08/21/18 </a:t>
            </a: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verified equations </a:t>
            </a:r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http://ctms.engin.umich.edu/CTMS/index.php?aux=Activities_Pendulum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7762" y="5544398"/>
            <a:ext cx="2174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>
                <a:latin typeface="Arial" pitchFamily="34" charset="0"/>
                <a:cs typeface="Arial" pitchFamily="34" charset="0"/>
              </a:rPr>
              <a:t>J units are indeed kgm^2, but technically kgm^2/rad^2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4362" y="4829259"/>
            <a:ext cx="2174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units are expressed as Nms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230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981200" y="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charset="0"/>
              </a:rPr>
              <a:t>Easier Math I:</a:t>
            </a:r>
            <a:r>
              <a:rPr lang="en-US" sz="2800">
                <a:solidFill>
                  <a:srgbClr val="000000"/>
                </a:solidFill>
                <a:latin typeface="Arial" charset="0"/>
              </a:rPr>
              <a:t> Laplace Domain</a:t>
            </a:r>
          </a:p>
        </p:txBody>
      </p:sp>
      <p:pic>
        <p:nvPicPr>
          <p:cNvPr id="7172" name="Picture 4" descr="thrustTesterFbd0129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900"/>
            <a:ext cx="4419600" cy="306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88620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7174" name="Picture 6" descr="openLoopBlockDiagram1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91000"/>
            <a:ext cx="58674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4343400" y="762000"/>
            <a:ext cx="4686300" cy="1885950"/>
            <a:chOff x="2736" y="480"/>
            <a:chExt cx="2952" cy="1188"/>
          </a:xfrm>
        </p:grpSpPr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736" y="480"/>
              <a:ext cx="2952" cy="11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7177" name="Group 9"/>
            <p:cNvGrpSpPr>
              <a:grpSpLocks/>
            </p:cNvGrpSpPr>
            <p:nvPr/>
          </p:nvGrpSpPr>
          <p:grpSpPr bwMode="auto">
            <a:xfrm>
              <a:off x="2784" y="528"/>
              <a:ext cx="2856" cy="1119"/>
              <a:chOff x="2784" y="528"/>
              <a:chExt cx="2856" cy="1119"/>
            </a:xfrm>
          </p:grpSpPr>
          <p:grpSp>
            <p:nvGrpSpPr>
              <p:cNvPr id="7178" name="Group 10"/>
              <p:cNvGrpSpPr>
                <a:grpSpLocks/>
              </p:cNvGrpSpPr>
              <p:nvPr/>
            </p:nvGrpSpPr>
            <p:grpSpPr bwMode="auto">
              <a:xfrm>
                <a:off x="2784" y="1392"/>
                <a:ext cx="2268" cy="255"/>
                <a:chOff x="1296" y="3629"/>
                <a:chExt cx="2268" cy="255"/>
              </a:xfrm>
            </p:grpSpPr>
            <p:graphicFrame>
              <p:nvGraphicFramePr>
                <p:cNvPr id="7179" name="Object 11"/>
                <p:cNvGraphicFramePr>
                  <a:graphicFrameLocks noChangeAspect="1"/>
                </p:cNvGraphicFramePr>
                <p:nvPr/>
              </p:nvGraphicFramePr>
              <p:xfrm>
                <a:off x="3180" y="3648"/>
                <a:ext cx="384" cy="2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62" name="Equation" r:id="rId6" imgW="330120" imgH="203040" progId="Equation.3">
                        <p:embed/>
                      </p:oleObj>
                    </mc:Choice>
                    <mc:Fallback>
                      <p:oleObj name="Equation" r:id="rId6" imgW="33012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80" y="3648"/>
                              <a:ext cx="384" cy="23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7180" name="Rectangle 12"/>
                <p:cNvSpPr>
                  <a:spLocks noChangeArrowheads="1"/>
                </p:cNvSpPr>
                <p:nvPr/>
              </p:nvSpPr>
              <p:spPr bwMode="auto">
                <a:xfrm>
                  <a:off x="1296" y="3629"/>
                  <a:ext cx="1993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Char char="•"/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Pendulum rotates angle  </a:t>
                  </a:r>
                </a:p>
              </p:txBody>
            </p:sp>
          </p:grpSp>
          <p:grpSp>
            <p:nvGrpSpPr>
              <p:cNvPr id="7181" name="Group 13"/>
              <p:cNvGrpSpPr>
                <a:grpSpLocks/>
              </p:cNvGrpSpPr>
              <p:nvPr/>
            </p:nvGrpSpPr>
            <p:grpSpPr bwMode="auto">
              <a:xfrm>
                <a:off x="2784" y="1104"/>
                <a:ext cx="2812" cy="254"/>
                <a:chOff x="2784" y="1104"/>
                <a:chExt cx="2812" cy="254"/>
              </a:xfrm>
            </p:grpSpPr>
            <p:graphicFrame>
              <p:nvGraphicFramePr>
                <p:cNvPr id="7182" name="Object 14"/>
                <p:cNvGraphicFramePr>
                  <a:graphicFrameLocks noChangeAspect="1"/>
                </p:cNvGraphicFramePr>
                <p:nvPr/>
              </p:nvGraphicFramePr>
              <p:xfrm>
                <a:off x="5256" y="1140"/>
                <a:ext cx="340" cy="2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63" name="Equation" r:id="rId8" imgW="317160" imgH="203040" progId="Equation.3">
                        <p:embed/>
                      </p:oleObj>
                    </mc:Choice>
                    <mc:Fallback>
                      <p:oleObj name="Equation" r:id="rId8" imgW="31716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6" y="1140"/>
                              <a:ext cx="340" cy="21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7183" name="Rectangle 15"/>
                <p:cNvSpPr>
                  <a:spLocks noChangeArrowheads="1"/>
                </p:cNvSpPr>
                <p:nvPr/>
              </p:nvSpPr>
              <p:spPr bwMode="auto">
                <a:xfrm>
                  <a:off x="2784" y="1104"/>
                  <a:ext cx="2523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Char char="•"/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Lift on lever arm </a:t>
                  </a:r>
                  <a:r>
                    <a:rPr lang="en-US" sz="2000" i="1">
                      <a:solidFill>
                        <a:srgbClr val="000000"/>
                      </a:solidFill>
                      <a:latin typeface="Arial" charset="0"/>
                    </a:rPr>
                    <a:t>r</a:t>
                  </a: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creates torque</a:t>
                  </a:r>
                </a:p>
              </p:txBody>
            </p:sp>
          </p:grpSp>
          <p:grpSp>
            <p:nvGrpSpPr>
              <p:cNvPr id="7184" name="Group 16"/>
              <p:cNvGrpSpPr>
                <a:grpSpLocks/>
              </p:cNvGrpSpPr>
              <p:nvPr/>
            </p:nvGrpSpPr>
            <p:grpSpPr bwMode="auto">
              <a:xfrm>
                <a:off x="2784" y="816"/>
                <a:ext cx="2856" cy="250"/>
                <a:chOff x="2784" y="816"/>
                <a:chExt cx="2856" cy="250"/>
              </a:xfrm>
            </p:grpSpPr>
            <p:sp>
              <p:nvSpPr>
                <p:cNvPr id="7185" name="Rectangle 17"/>
                <p:cNvSpPr>
                  <a:spLocks noChangeArrowheads="1"/>
                </p:cNvSpPr>
                <p:nvPr/>
              </p:nvSpPr>
              <p:spPr bwMode="auto">
                <a:xfrm>
                  <a:off x="2784" y="816"/>
                  <a:ext cx="253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Char char="•"/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Propeller spins, creating lift force</a:t>
                  </a:r>
                </a:p>
              </p:txBody>
            </p:sp>
            <p:graphicFrame>
              <p:nvGraphicFramePr>
                <p:cNvPr id="7186" name="Object 18"/>
                <p:cNvGraphicFramePr>
                  <a:graphicFrameLocks noChangeAspect="1"/>
                </p:cNvGraphicFramePr>
                <p:nvPr/>
              </p:nvGraphicFramePr>
              <p:xfrm>
                <a:off x="5296" y="852"/>
                <a:ext cx="344" cy="2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64" name="Equation" r:id="rId10" imgW="330120" imgH="203040" progId="Equation.3">
                        <p:embed/>
                      </p:oleObj>
                    </mc:Choice>
                    <mc:Fallback>
                      <p:oleObj name="Equation" r:id="rId10" imgW="33012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96" y="852"/>
                              <a:ext cx="344" cy="2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7187" name="Group 19"/>
              <p:cNvGrpSpPr>
                <a:grpSpLocks/>
              </p:cNvGrpSpPr>
              <p:nvPr/>
            </p:nvGrpSpPr>
            <p:grpSpPr bwMode="auto">
              <a:xfrm>
                <a:off x="2784" y="528"/>
                <a:ext cx="2318" cy="251"/>
                <a:chOff x="2784" y="528"/>
                <a:chExt cx="2318" cy="251"/>
              </a:xfrm>
            </p:grpSpPr>
            <p:sp>
              <p:nvSpPr>
                <p:cNvPr id="71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784" y="528"/>
                  <a:ext cx="76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buFontTx/>
                    <a:buChar char="•"/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Voltage</a:t>
                  </a:r>
                </a:p>
              </p:txBody>
            </p:sp>
            <p:sp>
              <p:nvSpPr>
                <p:cNvPr id="7189" name="Rectangle 21"/>
                <p:cNvSpPr>
                  <a:spLocks noChangeArrowheads="1"/>
                </p:cNvSpPr>
                <p:nvPr/>
              </p:nvSpPr>
              <p:spPr bwMode="auto">
                <a:xfrm>
                  <a:off x="3840" y="528"/>
                  <a:ext cx="126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applied to motor</a:t>
                  </a:r>
                </a:p>
              </p:txBody>
            </p:sp>
            <p:graphicFrame>
              <p:nvGraphicFramePr>
                <p:cNvPr id="7190" name="Object 22"/>
                <p:cNvGraphicFramePr>
                  <a:graphicFrameLocks noChangeAspect="1"/>
                </p:cNvGraphicFramePr>
                <p:nvPr/>
              </p:nvGraphicFramePr>
              <p:xfrm>
                <a:off x="3516" y="564"/>
                <a:ext cx="336" cy="21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65" name="Equation" r:id="rId12" imgW="317160" imgH="203040" progId="Equation.3">
                        <p:embed/>
                      </p:oleObj>
                    </mc:Choice>
                    <mc:Fallback>
                      <p:oleObj name="Equation" r:id="rId12" imgW="31716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516" y="564"/>
                              <a:ext cx="336" cy="21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2" name="TextBox 1"/>
          <p:cNvSpPr txBox="1"/>
          <p:nvPr/>
        </p:nvSpPr>
        <p:spPr>
          <a:xfrm>
            <a:off x="1447800" y="5098256"/>
            <a:ext cx="86754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[% power]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88158" y="5254062"/>
            <a:ext cx="859531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[Nm/%]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52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743200" y="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Calculating Constants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04800" y="2514600"/>
          <a:ext cx="5016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tion" r:id="rId3" imgW="241200" imgH="228600" progId="Equation.3">
                  <p:embed/>
                </p:oleObj>
              </mc:Choice>
              <mc:Fallback>
                <p:oleObj name="Equation" r:id="rId3" imgW="24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14600"/>
                        <a:ext cx="50165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295400" y="2438400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Theory: can calculate lift force if have propeller pitch and radius dimensions, air density and motor angular velocity.  </a:t>
            </a:r>
          </a:p>
        </p:txBody>
      </p:sp>
      <p:pic>
        <p:nvPicPr>
          <p:cNvPr id="8197" name="Picture 5" descr="openLoopBlockDiagram1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"/>
            <a:ext cx="58674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3276600" y="4114800"/>
          <a:ext cx="34290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Equation" r:id="rId6" imgW="1600200" imgH="228600" progId="Equation.3">
                  <p:embed/>
                </p:oleObj>
              </mc:Choice>
              <mc:Fallback>
                <p:oleObj name="Equation" r:id="rId6" imgW="1600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14800"/>
                        <a:ext cx="34290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6800" y="4876800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At steady-state angular acceleration and velocity are zero.  The torque at this known voltage is calculated by:</a:t>
            </a: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676400" y="5715000"/>
          <a:ext cx="26670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Equation" r:id="rId8" imgW="1168200" imgH="253800" progId="Equation.3">
                  <p:embed/>
                </p:oleObj>
              </mc:Choice>
              <mc:Fallback>
                <p:oleObj name="Equation" r:id="rId8" imgW="1168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715000"/>
                        <a:ext cx="2667000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AutoShape 9"/>
          <p:cNvSpPr>
            <a:spLocks/>
          </p:cNvSpPr>
          <p:nvPr/>
        </p:nvSpPr>
        <p:spPr bwMode="auto">
          <a:xfrm>
            <a:off x="1066800" y="2438400"/>
            <a:ext cx="228600" cy="609600"/>
          </a:xfrm>
          <a:prstGeom prst="leftBrace">
            <a:avLst>
              <a:gd name="adj1" fmla="val 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219200" y="3230563"/>
            <a:ext cx="762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Experimentally, apply known voltage V and pendulum will eventually reach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steady-state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.  Recall</a:t>
            </a: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6477000" y="5562600"/>
          <a:ext cx="12954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tion" r:id="rId10" imgW="660240" imgH="431640" progId="Equation.3">
                  <p:embed/>
                </p:oleObj>
              </mc:Choice>
              <mc:Fallback>
                <p:oleObj name="Equation" r:id="rId10" imgW="660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562600"/>
                        <a:ext cx="1295400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648200" y="57912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And hence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87026" y="1364456"/>
            <a:ext cx="86754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[% power]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17336" y="1506027"/>
            <a:ext cx="859531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[Nm/%]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9154" y="6324600"/>
                <a:ext cx="5264583" cy="49237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𝑠𝑠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=0.0137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latin typeface="Cambria Math"/>
                        </a:rPr>
                        <m:t>9.81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latin typeface="Cambria Math"/>
                        </a:rPr>
                        <m:t>0.1325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unc>
                        <m:func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31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𝑜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𝟎𝟎𝟗𝟏𝟕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𝑵𝒎</m:t>
                          </m:r>
                        </m:e>
                      </m:func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54" y="6324600"/>
                <a:ext cx="5264583" cy="492379"/>
              </a:xfrm>
              <a:prstGeom prst="rect">
                <a:avLst/>
              </a:prstGeom>
              <a:blipFill rotWithShape="1">
                <a:blip r:embed="rId12"/>
                <a:stretch>
                  <a:fillRect l="-7764" t="-155000" b="-22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83148" y="6323928"/>
                <a:ext cx="3006144" cy="44204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6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/>
                          </a:rPr>
                          <m:t>0.00917</m:t>
                        </m:r>
                      </m:num>
                      <m:den>
                        <m:r>
                          <a:rPr lang="en-US" sz="1600" b="0" i="1" dirty="0" smtClean="0">
                            <a:latin typeface="Cambria Math"/>
                          </a:rPr>
                          <m:t>50</m:t>
                        </m:r>
                      </m:den>
                    </m:f>
                    <m:r>
                      <a:rPr lang="en-US" sz="1600" b="0" i="1" dirty="0" smtClean="0">
                        <a:latin typeface="Cambria Math"/>
                      </a:rPr>
                      <m:t>=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.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𝟎𝟎𝟎𝟏𝟖𝟑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𝑵𝒎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/%</m:t>
                    </m:r>
                  </m:oMath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148" y="6323928"/>
                <a:ext cx="3006144" cy="442044"/>
              </a:xfrm>
              <a:prstGeom prst="rect">
                <a:avLst/>
              </a:prstGeom>
              <a:blipFill rotWithShape="1">
                <a:blip r:embed="rId13"/>
                <a:stretch>
                  <a:fillRect b="-4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3936" y="4114800"/>
                <a:ext cx="3089307" cy="59862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|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𝑠𝑠</m:t>
                              </m:r>
                            </m:sub>
                          </m:sSub>
                        </m:den>
                      </m:f>
                      <m:r>
                        <a:rPr lang="en-US" sz="1600" i="1" smtClean="0">
                          <a:latin typeface="Cambria Math"/>
                          <a:ea typeface="Cambria Math"/>
                        </a:rPr>
                        <m:t>≈</m:t>
                      </m:r>
                      <m:sSub>
                        <m:sSubPr>
                          <m:ctrlPr>
                            <a:rPr lang="en-US" sz="16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𝑔𝑑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/>
                          <a:ea typeface="Cambria Math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0.0178 [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rad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Nm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36" y="4114800"/>
                <a:ext cx="3089307" cy="59862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21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362200" y="0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Open-Loop Transfer Function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447800" y="685800"/>
            <a:ext cx="6324600" cy="1981200"/>
            <a:chOff x="816" y="384"/>
            <a:chExt cx="3984" cy="1248"/>
          </a:xfrm>
        </p:grpSpPr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816" y="384"/>
              <a:ext cx="3984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9221" name="Picture 5" descr="openLoopBlockDiagram1_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432"/>
              <a:ext cx="3696" cy="1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285750" y="2944812"/>
            <a:ext cx="5257800" cy="1125538"/>
            <a:chOff x="1056" y="1872"/>
            <a:chExt cx="3312" cy="709"/>
          </a:xfrm>
        </p:grpSpPr>
        <p:graphicFrame>
          <p:nvGraphicFramePr>
            <p:cNvPr id="9223" name="Object 7"/>
            <p:cNvGraphicFramePr>
              <a:graphicFrameLocks noChangeAspect="1"/>
            </p:cNvGraphicFramePr>
            <p:nvPr/>
          </p:nvGraphicFramePr>
          <p:xfrm>
            <a:off x="1920" y="1872"/>
            <a:ext cx="2448" cy="7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29" name="Equation" r:id="rId4" imgW="2108160" imgH="609480" progId="Equation.3">
                    <p:embed/>
                  </p:oleObj>
                </mc:Choice>
                <mc:Fallback>
                  <p:oleObj name="Equation" r:id="rId4" imgW="2108160" imgH="609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1872"/>
                          <a:ext cx="2448" cy="7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1056" y="1968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OLTF:</a:t>
              </a:r>
            </a:p>
          </p:txBody>
        </p:sp>
      </p:grp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152400" y="3886200"/>
            <a:ext cx="3143250" cy="2835275"/>
            <a:chOff x="96" y="2448"/>
            <a:chExt cx="1980" cy="1786"/>
          </a:xfrm>
        </p:grpSpPr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96" y="2448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Given</a:t>
              </a:r>
            </a:p>
          </p:txBody>
        </p:sp>
        <p:grpSp>
          <p:nvGrpSpPr>
            <p:cNvPr id="9227" name="Group 11"/>
            <p:cNvGrpSpPr>
              <a:grpSpLocks/>
            </p:cNvGrpSpPr>
            <p:nvPr/>
          </p:nvGrpSpPr>
          <p:grpSpPr bwMode="auto">
            <a:xfrm>
              <a:off x="240" y="2772"/>
              <a:ext cx="1836" cy="1462"/>
              <a:chOff x="660" y="2640"/>
              <a:chExt cx="1836" cy="1462"/>
            </a:xfrm>
          </p:grpSpPr>
          <p:graphicFrame>
            <p:nvGraphicFramePr>
              <p:cNvPr id="9228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04366627"/>
                  </p:ext>
                </p:extLst>
              </p:nvPr>
            </p:nvGraphicFramePr>
            <p:xfrm>
              <a:off x="660" y="2640"/>
              <a:ext cx="1033" cy="2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30" name="Equation" r:id="rId6" imgW="965160" imgH="228600" progId="Equation.3">
                      <p:embed/>
                    </p:oleObj>
                  </mc:Choice>
                  <mc:Fallback>
                    <p:oleObj name="Equation" r:id="rId6" imgW="9651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60" y="2640"/>
                            <a:ext cx="1033" cy="28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29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86556754"/>
                  </p:ext>
                </p:extLst>
              </p:nvPr>
            </p:nvGraphicFramePr>
            <p:xfrm>
              <a:off x="768" y="2940"/>
              <a:ext cx="913" cy="2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31" name="Equation" r:id="rId8" imgW="711000" imgH="177480" progId="Equation.3">
                      <p:embed/>
                    </p:oleObj>
                  </mc:Choice>
                  <mc:Fallback>
                    <p:oleObj name="Equation" r:id="rId8" imgW="71100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2940"/>
                            <a:ext cx="913" cy="2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0" name="Text Box 14"/>
              <p:cNvSpPr txBox="1">
                <a:spLocks noChangeArrowheads="1"/>
              </p:cNvSpPr>
              <p:nvPr/>
            </p:nvSpPr>
            <p:spPr bwMode="auto">
              <a:xfrm>
                <a:off x="1728" y="294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m</a:t>
                </a:r>
              </a:p>
            </p:txBody>
          </p:sp>
          <p:sp>
            <p:nvSpPr>
              <p:cNvPr id="9231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652"/>
                <a:ext cx="57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solidFill>
                      <a:srgbClr val="000000"/>
                    </a:solidFill>
                    <a:latin typeface="Arial" charset="0"/>
                  </a:rPr>
                  <a:t>Nm</a:t>
                </a:r>
                <a:r>
                  <a:rPr lang="en-US" sz="2000" dirty="0" smtClean="0">
                    <a:solidFill>
                      <a:srgbClr val="000000"/>
                    </a:solidFill>
                    <a:latin typeface="Arial" charset="0"/>
                  </a:rPr>
                  <a:t>/%</a:t>
                </a:r>
                <a:endParaRPr lang="en-US" sz="20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9232" name="Group 16"/>
              <p:cNvGrpSpPr>
                <a:grpSpLocks/>
              </p:cNvGrpSpPr>
              <p:nvPr/>
            </p:nvGrpSpPr>
            <p:grpSpPr bwMode="auto">
              <a:xfrm>
                <a:off x="728" y="3156"/>
                <a:ext cx="1600" cy="322"/>
                <a:chOff x="1016" y="3144"/>
                <a:chExt cx="1600" cy="322"/>
              </a:xfrm>
            </p:grpSpPr>
            <p:graphicFrame>
              <p:nvGraphicFramePr>
                <p:cNvPr id="9233" name="Object 1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7406029"/>
                    </p:ext>
                  </p:extLst>
                </p:nvPr>
              </p:nvGraphicFramePr>
              <p:xfrm>
                <a:off x="1016" y="3216"/>
                <a:ext cx="992" cy="22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432" name="Equation" r:id="rId10" imgW="787320" imgH="177480" progId="Equation.3">
                        <p:embed/>
                      </p:oleObj>
                    </mc:Choice>
                    <mc:Fallback>
                      <p:oleObj name="Equation" r:id="rId10" imgW="787320" imgH="177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16" y="3216"/>
                              <a:ext cx="992" cy="22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923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016" y="3216"/>
                  <a:ext cx="43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kgm</a:t>
                  </a:r>
                </a:p>
              </p:txBody>
            </p:sp>
            <p:sp>
              <p:nvSpPr>
                <p:cNvPr id="923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328" y="3144"/>
                  <a:ext cx="28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2</a:t>
                  </a:r>
                </a:p>
              </p:txBody>
            </p:sp>
          </p:grpSp>
          <p:graphicFrame>
            <p:nvGraphicFramePr>
              <p:cNvPr id="9236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2131776"/>
                  </p:ext>
                </p:extLst>
              </p:nvPr>
            </p:nvGraphicFramePr>
            <p:xfrm>
              <a:off x="682" y="3516"/>
              <a:ext cx="988" cy="2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33" name="Equation" r:id="rId12" imgW="799920" imgH="215640" progId="Equation.3">
                      <p:embed/>
                    </p:oleObj>
                  </mc:Choice>
                  <mc:Fallback>
                    <p:oleObj name="Equation" r:id="rId12" imgW="79992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2" y="3516"/>
                            <a:ext cx="988" cy="26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7" name="Text Box 21"/>
              <p:cNvSpPr txBox="1">
                <a:spLocks noChangeArrowheads="1"/>
              </p:cNvSpPr>
              <p:nvPr/>
            </p:nvSpPr>
            <p:spPr bwMode="auto">
              <a:xfrm>
                <a:off x="1728" y="3516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kg</a:t>
                </a:r>
              </a:p>
            </p:txBody>
          </p:sp>
          <p:graphicFrame>
            <p:nvGraphicFramePr>
              <p:cNvPr id="9238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08045608"/>
                  </p:ext>
                </p:extLst>
              </p:nvPr>
            </p:nvGraphicFramePr>
            <p:xfrm>
              <a:off x="776" y="3852"/>
              <a:ext cx="992" cy="2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34" name="Equation" r:id="rId14" imgW="761760" imgH="177480" progId="Equation.3">
                      <p:embed/>
                    </p:oleObj>
                  </mc:Choice>
                  <mc:Fallback>
                    <p:oleObj name="Equation" r:id="rId14" imgW="76176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76" y="3852"/>
                            <a:ext cx="992" cy="2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9" name="Text Box 23"/>
              <p:cNvSpPr txBox="1">
                <a:spLocks noChangeArrowheads="1"/>
              </p:cNvSpPr>
              <p:nvPr/>
            </p:nvSpPr>
            <p:spPr bwMode="auto">
              <a:xfrm>
                <a:off x="1776" y="3852"/>
                <a:ext cx="72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Nms/rad</a:t>
                </a:r>
              </a:p>
            </p:txBody>
          </p:sp>
        </p:grpSp>
      </p:grp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9241" name="Group 25"/>
          <p:cNvGrpSpPr>
            <a:grpSpLocks/>
          </p:cNvGrpSpPr>
          <p:nvPr/>
        </p:nvGrpSpPr>
        <p:grpSpPr bwMode="auto">
          <a:xfrm>
            <a:off x="3429000" y="4648200"/>
            <a:ext cx="5562600" cy="1295400"/>
            <a:chOff x="2160" y="2928"/>
            <a:chExt cx="3504" cy="816"/>
          </a:xfrm>
        </p:grpSpPr>
        <p:grpSp>
          <p:nvGrpSpPr>
            <p:cNvPr id="9242" name="Group 26"/>
            <p:cNvGrpSpPr>
              <a:grpSpLocks/>
            </p:cNvGrpSpPr>
            <p:nvPr/>
          </p:nvGrpSpPr>
          <p:grpSpPr bwMode="auto">
            <a:xfrm>
              <a:off x="2160" y="2928"/>
              <a:ext cx="3024" cy="816"/>
              <a:chOff x="2544" y="2928"/>
              <a:chExt cx="3024" cy="816"/>
            </a:xfrm>
          </p:grpSpPr>
          <p:sp>
            <p:nvSpPr>
              <p:cNvPr id="9243" name="Rectangle 27"/>
              <p:cNvSpPr>
                <a:spLocks noChangeArrowheads="1"/>
              </p:cNvSpPr>
              <p:nvPr/>
            </p:nvSpPr>
            <p:spPr bwMode="auto">
              <a:xfrm>
                <a:off x="2544" y="2928"/>
                <a:ext cx="3024" cy="81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graphicFrame>
            <p:nvGraphicFramePr>
              <p:cNvPr id="9244" name="Object 2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14352869"/>
                  </p:ext>
                </p:extLst>
              </p:nvPr>
            </p:nvGraphicFramePr>
            <p:xfrm>
              <a:off x="2719" y="3072"/>
              <a:ext cx="2723" cy="5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35" name="Equation" r:id="rId16" imgW="2209680" imgH="419040" progId="Equation.3">
                      <p:embed/>
                    </p:oleObj>
                  </mc:Choice>
                  <mc:Fallback>
                    <p:oleObj name="Equation" r:id="rId16" imgW="2209680" imgH="419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19" y="3072"/>
                            <a:ext cx="2723" cy="5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45" name="Text Box 29"/>
            <p:cNvSpPr txBox="1">
              <a:spLocks noChangeArrowheads="1"/>
            </p:cNvSpPr>
            <p:nvPr/>
          </p:nvSpPr>
          <p:spPr bwMode="auto">
            <a:xfrm>
              <a:off x="5280" y="3192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(3)</a:t>
              </a:r>
            </a:p>
          </p:txBody>
        </p:sp>
      </p:grp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733800" y="6019800"/>
            <a:ext cx="441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3300"/>
                </a:solidFill>
                <a:latin typeface="Arial" charset="0"/>
              </a:rPr>
              <a:t>Laplace domain OL Transfer function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90259" y="1679974"/>
            <a:ext cx="86754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[% power]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04068" y="1844581"/>
            <a:ext cx="859531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[Nm/%]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5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28600" y="183313"/>
            <a:ext cx="2286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OLTF Simulations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2819400"/>
            <a:ext cx="31566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Arial" charset="0"/>
              </a:rPr>
              <a:t>08/20/18 Simulink Theory</a:t>
            </a:r>
          </a:p>
          <a:p>
            <a:r>
              <a:rPr lang="en-US" sz="1600" dirty="0" smtClean="0">
                <a:latin typeface="Arial" charset="0"/>
              </a:rPr>
              <a:t>simulinkDcpStepInput082018.slx</a:t>
            </a:r>
            <a:endParaRPr lang="en-US" sz="1600" dirty="0"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78" y="1822261"/>
            <a:ext cx="4426249" cy="29086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173" y="4048"/>
            <a:ext cx="4639827" cy="1888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0" y="4572000"/>
            <a:ext cx="4426249" cy="2286000"/>
          </a:xfrm>
          <a:prstGeom prst="rect">
            <a:avLst/>
          </a:prstGeom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648200" y="4534859"/>
            <a:ext cx="31566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Arial" charset="0"/>
              </a:rPr>
              <a:t>08/12/18 Labview Experimental</a:t>
            </a:r>
          </a:p>
          <a:p>
            <a:r>
              <a:rPr lang="en-US" sz="1600" dirty="0" smtClean="0">
                <a:latin typeface="Arial" charset="0"/>
              </a:rPr>
              <a:t>dcp081218-1445.xlsx</a:t>
            </a:r>
            <a:endParaRPr lang="en-US" sz="1600" dirty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4207" y="5130224"/>
            <a:ext cx="43073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Thoughts: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Both theory and experiments show settling time is about 13 sec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Theory has higher overshoot (55 deg) vs. experiment (45 deg)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Perhaps because DCP mass is not uniform; heavier at end (due to motor)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4299" y="1845378"/>
            <a:ext cx="3615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08/21/18 hand notes explains why having this rad-to-deg gain is correct</a:t>
            </a:r>
            <a:endParaRPr lang="en-U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 rot="14423601">
            <a:off x="5858421" y="1302799"/>
            <a:ext cx="859796" cy="29826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7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1" y="304800"/>
            <a:ext cx="9038690" cy="361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41643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2150</TotalTime>
  <Words>560</Words>
  <Application>Microsoft Office PowerPoint</Application>
  <PresentationFormat>On-screen Show (4:3)</PresentationFormat>
  <Paragraphs>86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Default Design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35</cp:revision>
  <cp:lastPrinted>2018-10-26T18:38:09Z</cp:lastPrinted>
  <dcterms:created xsi:type="dcterms:W3CDTF">2005-01-17T21:14:09Z</dcterms:created>
  <dcterms:modified xsi:type="dcterms:W3CDTF">2018-10-26T20:55:00Z</dcterms:modified>
</cp:coreProperties>
</file>