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91" d="100"/>
          <a:sy n="91" d="100"/>
        </p:scale>
        <p:origin x="-4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5.wmf"/><Relationship Id="rId4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7B169A-FF0B-4616-88E0-FAEB3632F0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5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C72682-53A4-4BC2-ACA1-87340C22BC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29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F443A-5228-4AEA-BAFA-5FFA106EA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AA5F5B-B527-4640-8D64-578066AFF4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002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4AA78-6E98-4371-B483-C298FCA917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7A160A-F9AC-4F74-BDD7-652565F54B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860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BD6EC-8A06-4576-BE30-5C604E22CF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03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E04BB-B4A9-4F4C-9A25-8ED2917AAA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A88C1-8784-432A-9948-699E76060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59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2DE8E-E5EF-4F3E-87D5-0CE98390C2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6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67014-5C34-415F-92D9-CCA799C5DB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0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59502-739F-4E93-B13E-0B0E649797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283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F3ED9E-CBE6-486E-B345-B493002B9BA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video" Target="file:///N:\mem351-Spring2005\lecture01\dampedPendulumNoTorqueWorkingModel.avi" TargetMode="External"/><Relationship Id="rId1" Type="http://schemas.openxmlformats.org/officeDocument/2006/relationships/video" Target="file:///N:\mem351-Spring2005\lecture01\thrustTester2ndOrderDynamicsWmv.wmv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7" Type="http://schemas.openxmlformats.org/officeDocument/2006/relationships/image" Target="../media/image13.png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2.w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3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18" Type="http://schemas.openxmlformats.org/officeDocument/2006/relationships/oleObject" Target="../embeddings/oleObject18.bin"/><Relationship Id="rId3" Type="http://schemas.openxmlformats.org/officeDocument/2006/relationships/image" Target="../media/image23.wm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22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11" Type="http://schemas.openxmlformats.org/officeDocument/2006/relationships/image" Target="../media/image27.png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6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thrustTester2ndOrderDynamicsWmv.wmv">
            <a:hlinkClick r:id="" action="ppaction://media"/>
          </p:cNvPr>
          <p:cNvPicPr>
            <a:picLocks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3810000" cy="292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dampedPendulumNoTorqueWorkingModel.avi">
            <a:hlinkClick r:id="" action="ppaction://media"/>
          </p:cNvPr>
          <p:cNvPicPr>
            <a:picLocks noChangeAspect="1" noChangeArrowheads="1"/>
          </p:cNvPicPr>
          <p:nvPr>
            <a:videoFile r:link="rId2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43000"/>
            <a:ext cx="4648200" cy="293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62000" y="4267200"/>
            <a:ext cx="2524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Course Objective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191000" y="4267200"/>
            <a:ext cx="4746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Simulation using “Working Model”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30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9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3079"/>
                </p:tgtEl>
              </p:cMediaNode>
            </p:video>
            <p:video>
              <p:cMediaNode vol="80000">
                <p:cTn id="13" fill="hold" display="0">
                  <p:stCondLst>
                    <p:cond delay="indefinite"/>
                  </p:stCondLst>
                </p:cTn>
                <p:tgtEl>
                  <p:spTgt spid="3077"/>
                </p:tgtEl>
              </p:cMediaNode>
            </p:vide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307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5" name="Group 37"/>
          <p:cNvGrpSpPr>
            <a:grpSpLocks/>
          </p:cNvGrpSpPr>
          <p:nvPr/>
        </p:nvGrpSpPr>
        <p:grpSpPr bwMode="auto">
          <a:xfrm>
            <a:off x="609600" y="304800"/>
            <a:ext cx="7829550" cy="512763"/>
            <a:chOff x="384" y="192"/>
            <a:chExt cx="4932" cy="323"/>
          </a:xfrm>
        </p:grpSpPr>
        <p:sp>
          <p:nvSpPr>
            <p:cNvPr id="2050" name="Text Box 2"/>
            <p:cNvSpPr txBox="1">
              <a:spLocks noChangeArrowheads="1"/>
            </p:cNvSpPr>
            <p:nvPr/>
          </p:nvSpPr>
          <p:spPr bwMode="auto">
            <a:xfrm>
              <a:off x="384" y="192"/>
              <a:ext cx="398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Exponentially Decaying Sinusoid defined by </a:t>
              </a:r>
            </a:p>
          </p:txBody>
        </p:sp>
        <p:graphicFrame>
          <p:nvGraphicFramePr>
            <p:cNvPr id="2052" name="Object 4"/>
            <p:cNvGraphicFramePr>
              <a:graphicFrameLocks noChangeAspect="1"/>
            </p:cNvGraphicFramePr>
            <p:nvPr/>
          </p:nvGraphicFramePr>
          <p:xfrm>
            <a:off x="5088" y="192"/>
            <a:ext cx="228" cy="3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4" name="Equation" r:id="rId3" imgW="152280" imgH="203040" progId="Equation.3">
                    <p:embed/>
                  </p:oleObj>
                </mc:Choice>
                <mc:Fallback>
                  <p:oleObj name="Equation" r:id="rId3" imgW="152280" imgH="20304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88" y="192"/>
                          <a:ext cx="228" cy="3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4272" y="240"/>
              <a:ext cx="288" cy="275"/>
              <a:chOff x="2832" y="2116"/>
              <a:chExt cx="288" cy="275"/>
            </a:xfrm>
          </p:grpSpPr>
          <p:graphicFrame>
            <p:nvGraphicFramePr>
              <p:cNvPr id="2054" name="Object 6"/>
              <p:cNvGraphicFramePr>
                <a:graphicFrameLocks noChangeAspect="1"/>
              </p:cNvGraphicFramePr>
              <p:nvPr/>
            </p:nvGraphicFramePr>
            <p:xfrm>
              <a:off x="2832" y="2116"/>
              <a:ext cx="19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05" name="Equation" r:id="rId5" imgW="152280" imgH="139680" progId="Equation.3">
                      <p:embed/>
                    </p:oleObj>
                  </mc:Choice>
                  <mc:Fallback>
                    <p:oleObj name="Equation" r:id="rId5" imgW="152280" imgH="139680" progId="Equation.3">
                      <p:embed/>
                      <p:pic>
                        <p:nvPicPr>
                          <p:cNvPr id="0" name="Object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32" y="2116"/>
                            <a:ext cx="192" cy="17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5" name="Text Box 7"/>
              <p:cNvSpPr txBox="1">
                <a:spLocks noChangeArrowheads="1"/>
              </p:cNvSpPr>
              <p:nvPr/>
            </p:nvSpPr>
            <p:spPr bwMode="auto">
              <a:xfrm>
                <a:off x="2928" y="2160"/>
                <a:ext cx="19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>
                    <a:latin typeface="Arial Unicode MS" pitchFamily="34" charset="-128"/>
                  </a:rPr>
                  <a:t>n</a:t>
                </a:r>
              </a:p>
            </p:txBody>
          </p:sp>
        </p:grp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608" y="192"/>
              <a:ext cx="4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Arial" charset="0"/>
                </a:rPr>
                <a:t>and</a:t>
              </a:r>
            </a:p>
          </p:txBody>
        </p:sp>
      </p:grpSp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762000" y="990600"/>
            <a:ext cx="7924800" cy="2743200"/>
            <a:chOff x="288" y="624"/>
            <a:chExt cx="4992" cy="1728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96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8" y="624"/>
              <a:ext cx="4992" cy="17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60" name="Picture 12" descr="N:\mem351\mem351Winter2005\mem351Lab03\figures\excelPlotPendulumFreeDrop.wmf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768"/>
              <a:ext cx="2400" cy="1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1" name="Picture 13" descr="N:\mem351\mem351Winter2005\mem351Lab03\figures\excelPlotPendulumFreeDrop10SecondsWithText.wmf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768"/>
              <a:ext cx="2112" cy="1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69570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0433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4343400" y="4038600"/>
            <a:ext cx="4343400" cy="2362200"/>
            <a:chOff x="2736" y="2544"/>
            <a:chExt cx="2736" cy="1488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6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6" name="Equation" r:id="rId9" imgW="1320227" imgH="241195" progId="Equation.3">
                    <p:embed/>
                  </p:oleObj>
                </mc:Choice>
                <mc:Fallback>
                  <p:oleObj name="Equation" r:id="rId9" imgW="1320227" imgH="241195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18"/>
            <p:cNvGraphicFramePr>
              <a:graphicFrameLocks noChangeAspect="1"/>
            </p:cNvGraphicFramePr>
            <p:nvPr/>
          </p:nvGraphicFramePr>
          <p:xfrm>
            <a:off x="2880" y="2976"/>
            <a:ext cx="1920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7" name="Equation" r:id="rId11" imgW="1752600" imgH="482600" progId="Equation.3">
                    <p:embed/>
                  </p:oleObj>
                </mc:Choice>
                <mc:Fallback>
                  <p:oleObj name="Equation" r:id="rId11" imgW="1752600" imgH="482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76"/>
                          <a:ext cx="1920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8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8" name="Equation" r:id="rId13" imgW="1015920" imgH="393480" progId="Equation.3">
                    <p:embed/>
                  </p:oleObj>
                </mc:Choice>
                <mc:Fallback>
                  <p:oleObj name="Equation" r:id="rId13" imgW="101592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p:graphicFrame>
        <p:nvGraphicFramePr>
          <p:cNvPr id="2089" name="Object 41"/>
          <p:cNvGraphicFramePr>
            <a:graphicFrameLocks noChangeAspect="1"/>
          </p:cNvGraphicFramePr>
          <p:nvPr/>
        </p:nvGraphicFramePr>
        <p:xfrm>
          <a:off x="6445250" y="1987550"/>
          <a:ext cx="1397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Equation" r:id="rId15" imgW="139680" imgH="164880" progId="Equation.3">
                  <p:embed/>
                </p:oleObj>
              </mc:Choice>
              <mc:Fallback>
                <p:oleObj name="Equation" r:id="rId15" imgW="13968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1987550"/>
                        <a:ext cx="1397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510088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609600" y="4038600"/>
            <a:ext cx="3276600" cy="2362200"/>
            <a:chOff x="288" y="2544"/>
            <a:chExt cx="2064" cy="1488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84" y="2544"/>
              <a:ext cx="1968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7" name="Group 49"/>
            <p:cNvGrpSpPr>
              <a:grpSpLocks/>
            </p:cNvGrpSpPr>
            <p:nvPr/>
          </p:nvGrpSpPr>
          <p:grpSpPr bwMode="auto">
            <a:xfrm>
              <a:off x="288" y="2640"/>
              <a:ext cx="2064" cy="1248"/>
              <a:chOff x="336" y="2784"/>
              <a:chExt cx="2064" cy="1248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480" y="2784"/>
                <a:ext cx="288" cy="275"/>
                <a:chOff x="2832" y="2116"/>
                <a:chExt cx="288" cy="275"/>
              </a:xfrm>
            </p:grpSpPr>
            <p:graphicFrame>
              <p:nvGraphicFramePr>
                <p:cNvPr id="2082" name="Object 34"/>
                <p:cNvGraphicFramePr>
                  <a:graphicFrameLocks noChangeAspect="1"/>
                </p:cNvGraphicFramePr>
                <p:nvPr/>
              </p:nvGraphicFramePr>
              <p:xfrm>
                <a:off x="2832" y="2116"/>
                <a:ext cx="192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110" name="Equation" r:id="rId17" imgW="152280" imgH="139680" progId="Equation.3">
                        <p:embed/>
                      </p:oleObj>
                    </mc:Choice>
                    <mc:Fallback>
                      <p:oleObj name="Equation" r:id="rId17" imgW="152280" imgH="139680" progId="Equation.3">
                        <p:embed/>
                        <p:pic>
                          <p:nvPicPr>
                            <p:cNvPr id="0" name="Object 3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116"/>
                              <a:ext cx="192" cy="17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 Unicode MS" pitchFamily="34" charset="-128"/>
                    </a:rPr>
                    <a:t>n</a:t>
                  </a:r>
                </a:p>
              </p:txBody>
            </p:sp>
          </p:grpSp>
          <p:graphicFrame>
            <p:nvGraphicFramePr>
              <p:cNvPr id="2084" name="Object 36"/>
              <p:cNvGraphicFramePr>
                <a:graphicFrameLocks noChangeAspect="1"/>
              </p:cNvGraphicFramePr>
              <p:nvPr/>
            </p:nvGraphicFramePr>
            <p:xfrm>
              <a:off x="480" y="3072"/>
              <a:ext cx="228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1" name="Equation" r:id="rId19" imgW="152280" imgH="203040" progId="Equation.3">
                      <p:embed/>
                    </p:oleObj>
                  </mc:Choice>
                  <mc:Fallback>
                    <p:oleObj name="Equation" r:id="rId19" imgW="152280" imgH="203040" progId="Equation.3">
                      <p:embed/>
                      <p:pic>
                        <p:nvPicPr>
                          <p:cNvPr id="0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" y="3072"/>
                            <a:ext cx="228" cy="30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6" name="Text Box 38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aphicFrame>
            <p:nvGraphicFramePr>
              <p:cNvPr id="2087" name="Object 39"/>
              <p:cNvGraphicFramePr>
                <a:graphicFrameLocks noChangeAspect="1"/>
              </p:cNvGraphicFramePr>
              <p:nvPr/>
            </p:nvGraphicFramePr>
            <p:xfrm>
              <a:off x="528" y="3456"/>
              <a:ext cx="203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2" name="Equation" r:id="rId21" imgW="139680" imgH="164880" progId="Equation.3">
                      <p:embed/>
                    </p:oleObj>
                  </mc:Choice>
                  <mc:Fallback>
                    <p:oleObj name="Equation" r:id="rId21" imgW="139680" imgH="164880" progId="Equation.3">
                      <p:embed/>
                      <p:pic>
                        <p:nvPicPr>
                          <p:cNvPr id="0" name="Object 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456"/>
                            <a:ext cx="203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15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Natural Frequency [rad/s]</a:t>
                </a:r>
              </a:p>
            </p:txBody>
          </p:sp>
          <p:sp>
            <p:nvSpPr>
              <p:cNvPr id="2092" name="Text Box 44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96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Damping ratio</a:t>
                </a:r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816" y="3456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Period [sec]</a:t>
                </a:r>
              </a:p>
            </p:txBody>
          </p:sp>
          <p:graphicFrame>
            <p:nvGraphicFramePr>
              <p:cNvPr id="2094" name="Object 46"/>
              <p:cNvGraphicFramePr>
                <a:graphicFrameLocks noChangeAspect="1"/>
              </p:cNvGraphicFramePr>
              <p:nvPr/>
            </p:nvGraphicFramePr>
            <p:xfrm>
              <a:off x="528" y="3792"/>
              <a:ext cx="164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13" name="Equation" r:id="rId23" imgW="126725" imgH="177415" progId="Equation.3">
                      <p:embed/>
                    </p:oleObj>
                  </mc:Choice>
                  <mc:Fallback>
                    <p:oleObj name="Equation" r:id="rId23" imgW="126725" imgH="177415" progId="Equation.3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792"/>
                            <a:ext cx="164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816" y="3792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Angle [rad]</a:t>
                </a:r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239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Damped Compound Pendulum Equations of Motion</a:t>
            </a:r>
          </a:p>
        </p:txBody>
      </p:sp>
      <p:pic>
        <p:nvPicPr>
          <p:cNvPr id="4099" name="Picture 3" descr="N:\mem351\figures\simplePlankFbd01090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95400"/>
            <a:ext cx="3416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4495800" y="990600"/>
            <a:ext cx="3200400" cy="990600"/>
            <a:chOff x="2832" y="624"/>
            <a:chExt cx="2016" cy="624"/>
          </a:xfrm>
        </p:grpSpPr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8" name="Equation" r:id="rId4" imgW="1333440" imgH="393480" progId="Equation.3">
                    <p:embed/>
                  </p:oleObj>
                </mc:Choice>
                <mc:Fallback>
                  <p:oleObj name="Equation" r:id="rId4" imgW="133344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51485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4267200" y="2819400"/>
            <a:ext cx="4495800" cy="2438400"/>
            <a:chOff x="2736" y="1344"/>
            <a:chExt cx="2832" cy="1536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4108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4107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49" name="Equation" r:id="rId6" imgW="139579" imgH="164957" progId="Equation.3">
                        <p:embed/>
                      </p:oleObj>
                    </mc:Choice>
                    <mc:Fallback>
                      <p:oleObj name="Equation" r:id="rId6" imgW="139579" imgH="164957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4112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4105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0" name="Equation" r:id="rId8" imgW="139579" imgH="177646" progId="Equation.3">
                        <p:embed/>
                      </p:oleObj>
                    </mc:Choice>
                    <mc:Fallback>
                      <p:oleObj name="Equation" r:id="rId8" imgW="139579" imgH="177646" progId="Equation.3">
                        <p:embed/>
                        <p:pic>
                          <p:nvPicPr>
                            <p:cNvPr id="0" name="Object 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4103" name="Object 7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1" name="Equation" r:id="rId10" imgW="215619" imgH="215619" progId="Equation.3">
                        <p:embed/>
                      </p:oleObj>
                    </mc:Choice>
                    <mc:Fallback>
                      <p:oleObj name="Equation" r:id="rId10" imgW="215619" imgH="215619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/>
                </a:p>
              </p:txBody>
            </p:sp>
          </p:grpSp>
          <p:grpSp>
            <p:nvGrpSpPr>
              <p:cNvPr id="4138" name="Group 4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4121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2" name="Equation" r:id="rId12" imgW="139579" imgH="177646" progId="Equation.3">
                        <p:embed/>
                      </p:oleObj>
                    </mc:Choice>
                    <mc:Fallback>
                      <p:oleObj name="Equation" r:id="rId12" imgW="139579" imgH="177646" progId="Equation.3">
                        <p:embed/>
                        <p:pic>
                          <p:nvPicPr>
                            <p:cNvPr id="0" name="Object 2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23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4124" name="Object 28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3" name="Equation" r:id="rId14" imgW="545760" imgH="228600" progId="Equation.3">
                        <p:embed/>
                      </p:oleObj>
                    </mc:Choice>
                    <mc:Fallback>
                      <p:oleObj name="Equation" r:id="rId14" imgW="545760" imgH="228600" progId="Equation.3">
                        <p:embed/>
                        <p:pic>
                          <p:nvPicPr>
                            <p:cNvPr id="0" name="Object 2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37" name="Group 41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4132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4" name="Equation" r:id="rId16" imgW="114201" imgH="139579" progId="Equation.3">
                        <p:embed/>
                      </p:oleObj>
                    </mc:Choice>
                    <mc:Fallback>
                      <p:oleObj name="Equation" r:id="rId16" imgW="114201" imgH="139579" progId="Equation.3">
                        <p:embed/>
                        <p:pic>
                          <p:nvPicPr>
                            <p:cNvPr id="0" name="Object 3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4135" name="Object 3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55" name="Equation" r:id="rId18" imgW="444240" imgH="393480" progId="Equation.3">
                        <p:embed/>
                      </p:oleObj>
                    </mc:Choice>
                    <mc:Fallback>
                      <p:oleObj name="Equation" r:id="rId18" imgW="444240" imgH="393480" progId="Equation.3">
                        <p:embed/>
                        <p:pic>
                          <p:nvPicPr>
                            <p:cNvPr id="0" name="Object 3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153400" y="1295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(3)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95800" y="2133600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47800" y="152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System Identification by Matching Coefficients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Compare (1) and (3)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09600" y="1219200"/>
            <a:ext cx="3581400" cy="990600"/>
            <a:chOff x="384" y="1008"/>
            <a:chExt cx="2256" cy="624"/>
          </a:xfrm>
        </p:grpSpPr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6" name="Equation" r:id="rId3" imgW="1320227" imgH="241195" progId="Equation.3">
                    <p:embed/>
                  </p:oleObj>
                </mc:Choice>
                <mc:Fallback>
                  <p:oleObj name="Equation" r:id="rId3" imgW="1320227" imgH="241195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4724400" y="1219200"/>
            <a:ext cx="3581400" cy="990600"/>
            <a:chOff x="2976" y="768"/>
            <a:chExt cx="2256" cy="624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976" y="76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3194" y="777"/>
            <a:ext cx="1867" cy="5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7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4" y="777"/>
                          <a:ext cx="1867" cy="5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28956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Yields: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105275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3429000" y="2514600"/>
            <a:ext cx="4724400" cy="803275"/>
            <a:chOff x="2256" y="2016"/>
            <a:chExt cx="2976" cy="506"/>
          </a:xfrm>
        </p:grpSpPr>
        <p:graphicFrame>
          <p:nvGraphicFramePr>
            <p:cNvPr id="5131" name="Object 11"/>
            <p:cNvGraphicFramePr>
              <a:graphicFrameLocks noChangeAspect="1"/>
            </p:cNvGraphicFramePr>
            <p:nvPr/>
          </p:nvGraphicFramePr>
          <p:xfrm>
            <a:off x="2256" y="2016"/>
            <a:ext cx="1056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Equation" r:id="rId7" imgW="875920" imgH="444307" progId="Equation.3">
                    <p:embed/>
                  </p:oleObj>
                </mc:Choice>
                <mc:Fallback>
                  <p:oleObj name="Equation" r:id="rId7" imgW="875920" imgH="444307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016"/>
                          <a:ext cx="1056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4752" y="2160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(4A)</a:t>
              </a:r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3581400" y="3352800"/>
            <a:ext cx="4572000" cy="476250"/>
            <a:chOff x="2352" y="2688"/>
            <a:chExt cx="2880" cy="300"/>
          </a:xfrm>
        </p:grpSpPr>
        <p:graphicFrame>
          <p:nvGraphicFramePr>
            <p:cNvPr id="5133" name="Object 13"/>
            <p:cNvGraphicFramePr>
              <a:graphicFrameLocks noChangeAspect="1"/>
            </p:cNvGraphicFramePr>
            <p:nvPr/>
          </p:nvGraphicFramePr>
          <p:xfrm>
            <a:off x="2352" y="2688"/>
            <a:ext cx="912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Equation" r:id="rId9" imgW="698500" imgH="228600" progId="Equation.3">
                    <p:embed/>
                  </p:oleObj>
                </mc:Choice>
                <mc:Fallback>
                  <p:oleObj name="Equation" r:id="rId9" imgW="698500" imgH="2286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688"/>
                          <a:ext cx="912" cy="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752" y="268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(4B)</a:t>
              </a:r>
            </a:p>
          </p:txBody>
        </p:sp>
      </p:grp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81000" y="48006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Now can create a model for simulation</a:t>
            </a:r>
          </a:p>
        </p:txBody>
      </p:sp>
      <p:pic>
        <p:nvPicPr>
          <p:cNvPr id="5140" name="Picture 20" descr="N:\mem351\mem351Winter2005\mem351Lab03\figures\workingModelScreenshot011705.wmf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2400"/>
            <a:ext cx="34290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2286000" y="1524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Optical Encoders and Quadrature</a:t>
            </a:r>
          </a:p>
        </p:txBody>
      </p:sp>
      <p:pic>
        <p:nvPicPr>
          <p:cNvPr id="8196" name="Picture 4" descr="N:\mem351\mem351Winter2005\mem351Lab03\figures\experimentalPendulumSetup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3962400" cy="297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7" name="AutoShape 5"/>
          <p:cNvSpPr>
            <a:spLocks noChangeArrowheads="1"/>
          </p:cNvSpPr>
          <p:nvPr/>
        </p:nvSpPr>
        <p:spPr bwMode="auto">
          <a:xfrm rot="919542">
            <a:off x="2362200" y="1600200"/>
            <a:ext cx="2743200" cy="381000"/>
          </a:xfrm>
          <a:prstGeom prst="leftArrow">
            <a:avLst>
              <a:gd name="adj1" fmla="val 50000"/>
              <a:gd name="adj2" fmla="val 18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200" name="Picture 8" descr="N:\mem351\mem351Winter2005\mem351Lecture04\figures\quadratureAB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133600"/>
            <a:ext cx="2590800" cy="176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533400" y="4038600"/>
            <a:ext cx="800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Incremental optical encoders generate two data signals that are electrically 90° out of phase with each other. The term </a:t>
            </a:r>
            <a:r>
              <a:rPr lang="en-US" sz="1800" i="1"/>
              <a:t>quadrature </a:t>
            </a:r>
            <a:r>
              <a:rPr lang="en-US" sz="1800"/>
              <a:t>refers to this 90° phase relationship.</a:t>
            </a:r>
          </a:p>
        </p:txBody>
      </p:sp>
      <p:pic>
        <p:nvPicPr>
          <p:cNvPr id="8201" name="Picture 9" descr="N:\mem351\mem351Winter2005\mem351Lecture04\figures\quadratureGraph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876800"/>
            <a:ext cx="4648200" cy="166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N:\mem351\mem351Winter2005\mem351Lab03\figures\encoderDrawing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85800"/>
            <a:ext cx="2438400" cy="155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28" name="Group 36"/>
          <p:cNvGrpSpPr>
            <a:grpSpLocks/>
          </p:cNvGrpSpPr>
          <p:nvPr/>
        </p:nvGrpSpPr>
        <p:grpSpPr bwMode="auto">
          <a:xfrm>
            <a:off x="5105400" y="4800600"/>
            <a:ext cx="3352800" cy="1828800"/>
            <a:chOff x="3216" y="3024"/>
            <a:chExt cx="2112" cy="1152"/>
          </a:xfrm>
        </p:grpSpPr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3216" y="3024"/>
              <a:ext cx="2112" cy="11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226" name="Group 34"/>
            <p:cNvGrpSpPr>
              <a:grpSpLocks/>
            </p:cNvGrpSpPr>
            <p:nvPr/>
          </p:nvGrpSpPr>
          <p:grpSpPr bwMode="auto">
            <a:xfrm>
              <a:off x="4320" y="3072"/>
              <a:ext cx="816" cy="1008"/>
              <a:chOff x="4320" y="3072"/>
              <a:chExt cx="816" cy="1008"/>
            </a:xfrm>
          </p:grpSpPr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4464" y="3072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CW A-B</a:t>
                </a:r>
                <a:r>
                  <a:rPr lang="en-US" sz="1400">
                    <a:latin typeface="Arial" charset="0"/>
                  </a:rPr>
                  <a:t> 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4320" y="3264"/>
                <a:ext cx="48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From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4848" y="3264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To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4368" y="345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>
                    <a:solidFill>
                      <a:srgbClr val="FF0000"/>
                    </a:solidFill>
                    <a:latin typeface="Arial" charset="0"/>
                  </a:rPr>
                  <a:t>1-0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4848" y="345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0-0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4368" y="3600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0-0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4848" y="3600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0-1</a:t>
                </a:r>
              </a:p>
            </p:txBody>
          </p:sp>
          <p:sp>
            <p:nvSpPr>
              <p:cNvPr id="8209" name="Text Box 17"/>
              <p:cNvSpPr txBox="1">
                <a:spLocks noChangeArrowheads="1"/>
              </p:cNvSpPr>
              <p:nvPr/>
            </p:nvSpPr>
            <p:spPr bwMode="auto">
              <a:xfrm>
                <a:off x="4368" y="3744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0-1</a:t>
                </a:r>
              </a:p>
            </p:txBody>
          </p:sp>
          <p:sp>
            <p:nvSpPr>
              <p:cNvPr id="8210" name="Text Box 18"/>
              <p:cNvSpPr txBox="1">
                <a:spLocks noChangeArrowheads="1"/>
              </p:cNvSpPr>
              <p:nvPr/>
            </p:nvSpPr>
            <p:spPr bwMode="auto">
              <a:xfrm>
                <a:off x="4848" y="3744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1-1</a:t>
                </a:r>
              </a:p>
            </p:txBody>
          </p:sp>
          <p:sp>
            <p:nvSpPr>
              <p:cNvPr id="8211" name="Text Box 19"/>
              <p:cNvSpPr txBox="1">
                <a:spLocks noChangeArrowheads="1"/>
              </p:cNvSpPr>
              <p:nvPr/>
            </p:nvSpPr>
            <p:spPr bwMode="auto">
              <a:xfrm>
                <a:off x="4368" y="3888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1-1</a:t>
                </a:r>
              </a:p>
            </p:txBody>
          </p:sp>
          <p:sp>
            <p:nvSpPr>
              <p:cNvPr id="8212" name="Text Box 20"/>
              <p:cNvSpPr txBox="1">
                <a:spLocks noChangeArrowheads="1"/>
              </p:cNvSpPr>
              <p:nvPr/>
            </p:nvSpPr>
            <p:spPr bwMode="auto">
              <a:xfrm>
                <a:off x="4848" y="3888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0-0</a:t>
                </a:r>
              </a:p>
            </p:txBody>
          </p:sp>
        </p:grpSp>
        <p:grpSp>
          <p:nvGrpSpPr>
            <p:cNvPr id="8214" name="Group 22"/>
            <p:cNvGrpSpPr>
              <a:grpSpLocks/>
            </p:cNvGrpSpPr>
            <p:nvPr/>
          </p:nvGrpSpPr>
          <p:grpSpPr bwMode="auto">
            <a:xfrm>
              <a:off x="3312" y="3072"/>
              <a:ext cx="816" cy="1008"/>
              <a:chOff x="3360" y="3120"/>
              <a:chExt cx="816" cy="1008"/>
            </a:xfrm>
          </p:grpSpPr>
          <p:sp>
            <p:nvSpPr>
              <p:cNvPr id="8215" name="Text Box 23"/>
              <p:cNvSpPr txBox="1">
                <a:spLocks noChangeArrowheads="1"/>
              </p:cNvSpPr>
              <p:nvPr/>
            </p:nvSpPr>
            <p:spPr bwMode="auto">
              <a:xfrm>
                <a:off x="3456" y="3120"/>
                <a:ext cx="62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CCW A-B</a:t>
                </a:r>
                <a:r>
                  <a:rPr lang="en-US" sz="1400">
                    <a:latin typeface="Arial" charset="0"/>
                  </a:rPr>
                  <a:t> </a:t>
                </a:r>
              </a:p>
            </p:txBody>
          </p:sp>
          <p:sp>
            <p:nvSpPr>
              <p:cNvPr id="8216" name="Text Box 24"/>
              <p:cNvSpPr txBox="1">
                <a:spLocks noChangeArrowheads="1"/>
              </p:cNvSpPr>
              <p:nvPr/>
            </p:nvSpPr>
            <p:spPr bwMode="auto">
              <a:xfrm>
                <a:off x="3360" y="3312"/>
                <a:ext cx="48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From</a:t>
                </a:r>
              </a:p>
            </p:txBody>
          </p:sp>
          <p:sp>
            <p:nvSpPr>
              <p:cNvPr id="8217" name="Text Box 25"/>
              <p:cNvSpPr txBox="1">
                <a:spLocks noChangeArrowheads="1"/>
              </p:cNvSpPr>
              <p:nvPr/>
            </p:nvSpPr>
            <p:spPr bwMode="auto">
              <a:xfrm>
                <a:off x="3888" y="3312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To</a:t>
                </a:r>
              </a:p>
            </p:txBody>
          </p:sp>
          <p:sp>
            <p:nvSpPr>
              <p:cNvPr id="8218" name="Text Box 26"/>
              <p:cNvSpPr txBox="1">
                <a:spLocks noChangeArrowheads="1"/>
              </p:cNvSpPr>
              <p:nvPr/>
            </p:nvSpPr>
            <p:spPr bwMode="auto">
              <a:xfrm>
                <a:off x="3408" y="3504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1-0</a:t>
                </a:r>
              </a:p>
            </p:txBody>
          </p:sp>
          <p:sp>
            <p:nvSpPr>
              <p:cNvPr id="8219" name="Text Box 27"/>
              <p:cNvSpPr txBox="1">
                <a:spLocks noChangeArrowheads="1"/>
              </p:cNvSpPr>
              <p:nvPr/>
            </p:nvSpPr>
            <p:spPr bwMode="auto">
              <a:xfrm>
                <a:off x="3888" y="3504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1-1</a:t>
                </a:r>
              </a:p>
            </p:txBody>
          </p:sp>
          <p:sp>
            <p:nvSpPr>
              <p:cNvPr id="8220" name="Text Box 28"/>
              <p:cNvSpPr txBox="1">
                <a:spLocks noChangeArrowheads="1"/>
              </p:cNvSpPr>
              <p:nvPr/>
            </p:nvSpPr>
            <p:spPr bwMode="auto">
              <a:xfrm>
                <a:off x="3408" y="3648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0-0</a:t>
                </a:r>
              </a:p>
            </p:txBody>
          </p:sp>
          <p:sp>
            <p:nvSpPr>
              <p:cNvPr id="8221" name="Text Box 29"/>
              <p:cNvSpPr txBox="1">
                <a:spLocks noChangeArrowheads="1"/>
              </p:cNvSpPr>
              <p:nvPr/>
            </p:nvSpPr>
            <p:spPr bwMode="auto">
              <a:xfrm>
                <a:off x="3888" y="3648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1-0</a:t>
                </a:r>
              </a:p>
            </p:txBody>
          </p:sp>
          <p:sp>
            <p:nvSpPr>
              <p:cNvPr id="8222" name="Text Box 30"/>
              <p:cNvSpPr txBox="1">
                <a:spLocks noChangeArrowheads="1"/>
              </p:cNvSpPr>
              <p:nvPr/>
            </p:nvSpPr>
            <p:spPr bwMode="auto">
              <a:xfrm>
                <a:off x="3408" y="3792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0-1</a:t>
                </a:r>
              </a:p>
            </p:txBody>
          </p:sp>
          <p:sp>
            <p:nvSpPr>
              <p:cNvPr id="8223" name="Text Box 31"/>
              <p:cNvSpPr txBox="1">
                <a:spLocks noChangeArrowheads="1"/>
              </p:cNvSpPr>
              <p:nvPr/>
            </p:nvSpPr>
            <p:spPr bwMode="auto">
              <a:xfrm>
                <a:off x="3888" y="3792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0-0</a:t>
                </a:r>
              </a:p>
            </p:txBody>
          </p:sp>
          <p:sp>
            <p:nvSpPr>
              <p:cNvPr id="8224" name="Text Box 32"/>
              <p:cNvSpPr txBox="1">
                <a:spLocks noChangeArrowheads="1"/>
              </p:cNvSpPr>
              <p:nvPr/>
            </p:nvSpPr>
            <p:spPr bwMode="auto">
              <a:xfrm>
                <a:off x="3408" y="393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1-1</a:t>
                </a:r>
              </a:p>
            </p:txBody>
          </p:sp>
          <p:sp>
            <p:nvSpPr>
              <p:cNvPr id="8225" name="Text Box 33"/>
              <p:cNvSpPr txBox="1">
                <a:spLocks noChangeArrowheads="1"/>
              </p:cNvSpPr>
              <p:nvPr/>
            </p:nvSpPr>
            <p:spPr bwMode="auto">
              <a:xfrm>
                <a:off x="3888" y="3936"/>
                <a:ext cx="28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>
                    <a:latin typeface="Arial" charset="0"/>
                  </a:rPr>
                  <a:t>0-1</a:t>
                </a:r>
              </a:p>
            </p:txBody>
          </p:sp>
        </p:grpSp>
      </p:grpSp>
      <p:sp>
        <p:nvSpPr>
          <p:cNvPr id="8230" name="AutoShape 38"/>
          <p:cNvSpPr>
            <a:spLocks noChangeArrowheads="1"/>
          </p:cNvSpPr>
          <p:nvPr/>
        </p:nvSpPr>
        <p:spPr bwMode="auto">
          <a:xfrm>
            <a:off x="6096000" y="3124200"/>
            <a:ext cx="1066800" cy="609600"/>
          </a:xfrm>
          <a:custGeom>
            <a:avLst/>
            <a:gdLst>
              <a:gd name="G0" fmla="+- 0 0 0"/>
              <a:gd name="G1" fmla="+- -11796480 0 0"/>
              <a:gd name="G2" fmla="+- 0 0 -11796480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5400 0 0"/>
              <a:gd name="G9" fmla="+- 0 0 -11796480"/>
              <a:gd name="G10" fmla="+- 54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54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5400 0"/>
              <a:gd name="G29" fmla="sin 54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11796480"/>
              <a:gd name="G36" fmla="sin G34 -11796480"/>
              <a:gd name="G37" fmla="+/ -11796480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5400 G39"/>
              <a:gd name="G43" fmla="sin 54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0799 w 21600"/>
              <a:gd name="T5" fmla="*/ 0 h 21600"/>
              <a:gd name="T6" fmla="*/ 2700 w 21600"/>
              <a:gd name="T7" fmla="*/ 10800 h 21600"/>
              <a:gd name="T8" fmla="*/ 10799 w 21600"/>
              <a:gd name="T9" fmla="*/ 5400 h 21600"/>
              <a:gd name="T10" fmla="*/ 24300 w 21600"/>
              <a:gd name="T11" fmla="*/ 10800 h 21600"/>
              <a:gd name="T12" fmla="*/ 18900 w 21600"/>
              <a:gd name="T13" fmla="*/ 16200 h 21600"/>
              <a:gd name="T14" fmla="*/ 135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31" name="AutoShape 39"/>
          <p:cNvSpPr>
            <a:spLocks noChangeArrowheads="1"/>
          </p:cNvSpPr>
          <p:nvPr/>
        </p:nvSpPr>
        <p:spPr bwMode="auto">
          <a:xfrm>
            <a:off x="1524000" y="4800600"/>
            <a:ext cx="228600" cy="381000"/>
          </a:xfrm>
          <a:prstGeom prst="downArrow">
            <a:avLst>
              <a:gd name="adj1" fmla="val 50000"/>
              <a:gd name="adj2" fmla="val 416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167</Words>
  <Application>Microsoft Office PowerPoint</Application>
  <PresentationFormat>On-screen Show (4:3)</PresentationFormat>
  <Paragraphs>51</Paragraphs>
  <Slides>5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Times New Roman</vt:lpstr>
      <vt:lpstr>Arial</vt:lpstr>
      <vt:lpstr>Arial Unicode MS</vt:lpstr>
      <vt:lpstr>Default Design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15</cp:revision>
  <dcterms:created xsi:type="dcterms:W3CDTF">2005-01-17T21:14:09Z</dcterms:created>
  <dcterms:modified xsi:type="dcterms:W3CDTF">2018-08-20T16:23:08Z</dcterms:modified>
</cp:coreProperties>
</file>