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8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8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2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5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2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4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0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5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F5468-262C-4659-BBB6-11224FFA41BE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9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26" Type="http://schemas.openxmlformats.org/officeDocument/2006/relationships/image" Target="../media/image27.png"/><Relationship Id="rId21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11.png"/><Relationship Id="rId25" Type="http://schemas.openxmlformats.org/officeDocument/2006/relationships/image" Target="../media/image26.png"/><Relationship Id="rId2" Type="http://schemas.openxmlformats.org/officeDocument/2006/relationships/image" Target="../media/image1.png"/><Relationship Id="rId20" Type="http://schemas.openxmlformats.org/officeDocument/2006/relationships/image" Target="../media/image19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10.png"/><Relationship Id="rId24" Type="http://schemas.openxmlformats.org/officeDocument/2006/relationships/image" Target="../media/image14.png"/><Relationship Id="rId5" Type="http://schemas.openxmlformats.org/officeDocument/2006/relationships/image" Target="../media/image4.png"/><Relationship Id="rId15" Type="http://schemas.openxmlformats.org/officeDocument/2006/relationships/image" Target="../media/image25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1/0.00033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blipFill rotWithShape="1">
                <a:blip r:embed="rId2"/>
                <a:stretch>
                  <a:fillRect b="-11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11267" y="1489227"/>
                <a:ext cx="559769" cy="49705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3.14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67" y="1489227"/>
                <a:ext cx="559769" cy="4970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0.00018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31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stCxn id="6" idx="3"/>
          </p:cNvCxnSpPr>
          <p:nvPr/>
        </p:nvCxnSpPr>
        <p:spPr>
          <a:xfrm flipV="1">
            <a:off x="3601127" y="1712522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051214" y="1737757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05000" y="1712521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425359" y="1220080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359" y="1220080"/>
                <a:ext cx="63491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84142" y="1228987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42" y="1228987"/>
                <a:ext cx="7155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7271036" y="1737759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Τ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77029" y="1797457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927689" y="179356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𝑁𝑚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%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blipFill rotWithShape="1">
                <a:blip r:embed="rId10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190126" y="1890158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7409948" y="1866411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/>
                                </a:rPr>
                                <m:t>𝑔𝑑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blipFill rotWithShape="1">
                <a:blip r:embed="rId11"/>
                <a:stretch>
                  <a:fillRect b="-2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46" y="2438400"/>
            <a:ext cx="1883373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823" y="2668463"/>
            <a:ext cx="4302125" cy="131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 flipV="1">
            <a:off x="697428" y="1717878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11719" y="381000"/>
            <a:ext cx="4898229" cy="20574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612823" y="4741277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0.545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823" y="4741277"/>
                <a:ext cx="1784014" cy="5050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58"/>
          <p:cNvCxnSpPr/>
          <p:nvPr/>
        </p:nvCxnSpPr>
        <p:spPr>
          <a:xfrm>
            <a:off x="753647" y="4993782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05372" y="4512677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372" y="4512677"/>
                <a:ext cx="666977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900262" y="5107787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600998" y="4512677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998" y="4512677"/>
                <a:ext cx="715581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3662295" y="5107786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3396837" y="5003770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10687" y="4300503"/>
                <a:ext cx="113761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0687" y="4300503"/>
                <a:ext cx="1137619" cy="38145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872501" y="680887"/>
                <a:ext cx="113761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501" y="680887"/>
                <a:ext cx="1137619" cy="38145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1283899" y="1335338"/>
            <a:ext cx="697301" cy="8318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1283899" y="1254931"/>
            <a:ext cx="621101" cy="8884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13161" y="4340450"/>
                <a:ext cx="2392514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0.00018∗1∗180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0.00033∗3.14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  <m:f>
                        <m:fPr>
                          <m:ctrlPr>
                            <a:rPr lang="en-US" sz="1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180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3.14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=31.27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161" y="4340450"/>
                <a:ext cx="2392514" cy="38145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47797" y="4765180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31.27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797" y="4765180"/>
                <a:ext cx="1784014" cy="5050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4488621" y="5017685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540346" y="4536580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0346" y="4536580"/>
                <a:ext cx="666977" cy="33855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635236" y="513169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35972" y="4536580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5972" y="4536580"/>
                <a:ext cx="634917" cy="338554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7397269" y="5131689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7131811" y="5027673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22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1/0.00033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blipFill rotWithShape="1">
                <a:blip r:embed="rId2"/>
                <a:stretch>
                  <a:fillRect b="-11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0.00018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31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stCxn id="6" idx="3"/>
          </p:cNvCxnSpPr>
          <p:nvPr/>
        </p:nvCxnSpPr>
        <p:spPr>
          <a:xfrm flipV="1">
            <a:off x="3601127" y="1712522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051214" y="1737757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05000" y="1712521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6082370" y="1210166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370" y="1210166"/>
                <a:ext cx="63491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8144804" y="871612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4804" y="871612"/>
                <a:ext cx="7155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Τ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77029" y="1797457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927689" y="179356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𝑁𝑚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%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blipFill rotWithShape="1">
                <a:blip r:embed="rId10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190126" y="1890158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7409948" y="1866411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/>
                                </a:rPr>
                                <m:t>𝑔𝑑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blipFill rotWithShape="1">
                <a:blip r:embed="rId11"/>
                <a:stretch>
                  <a:fillRect b="-2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46" y="2438400"/>
            <a:ext cx="1883373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823" y="2668463"/>
            <a:ext cx="4302125" cy="131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 flipV="1">
            <a:off x="697428" y="1717878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7920995" y="6019800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995" y="6019800"/>
                <a:ext cx="715581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872501" y="680887"/>
                <a:ext cx="113761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501" y="680887"/>
                <a:ext cx="1137619" cy="38145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1283899" y="1335338"/>
            <a:ext cx="697301" cy="8318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1283899" y="1254931"/>
            <a:ext cx="621101" cy="8884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13161" y="4340450"/>
                <a:ext cx="2392514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0.00018∗1∗180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0.00033∗3.14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  <m:f>
                        <m:fPr>
                          <m:ctrlPr>
                            <a:rPr lang="en-US" sz="1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180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3.14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=31.27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161" y="4340450"/>
                <a:ext cx="2392514" cy="38145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47797" y="4765180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31.27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797" y="4765180"/>
                <a:ext cx="1784014" cy="50501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4488621" y="5017685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540346" y="4536580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0346" y="4536580"/>
                <a:ext cx="666977" cy="33855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635236" y="513169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35972" y="4536580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5972" y="4536580"/>
                <a:ext cx="634917" cy="338554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7397269" y="5131689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7131811" y="5027673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753647" y="4267663"/>
            <a:ext cx="3525554" cy="1570826"/>
            <a:chOff x="753647" y="4267663"/>
            <a:chExt cx="3525554" cy="15708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1612823" y="4741277"/>
                  <a:ext cx="1784014" cy="5050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0.545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4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/>
                              </a:rPr>
                              <m:t>+0.485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400" b="0" i="1" smtClean="0">
                                <a:latin typeface="Cambria Math"/>
                              </a:rPr>
                              <m:t>+53.96</m:t>
                            </m:r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2823" y="4741277"/>
                  <a:ext cx="1784014" cy="505010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9" name="Straight Arrow Connector 58"/>
            <p:cNvCxnSpPr/>
            <p:nvPr/>
          </p:nvCxnSpPr>
          <p:spPr>
            <a:xfrm>
              <a:off x="753647" y="4993782"/>
              <a:ext cx="838200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805372" y="4512677"/>
                  <a:ext cx="66697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/>
                            <a:ea typeface="Cambria Math"/>
                          </a:rPr>
                          <m:t>Μ</m:t>
                        </m:r>
                        <m:d>
                          <m:d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5372" y="4512677"/>
                  <a:ext cx="666977" cy="338554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1" name="TextBox 60"/>
            <p:cNvSpPr txBox="1"/>
            <p:nvPr/>
          </p:nvSpPr>
          <p:spPr>
            <a:xfrm>
              <a:off x="900262" y="5107787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[%]</a:t>
              </a:r>
              <a:endParaRPr lang="en-US" sz="12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62295" y="5107786"/>
              <a:ext cx="4812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[rad]</a:t>
              </a:r>
              <a:endParaRPr lang="en-US" sz="1200" dirty="0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 flipV="1">
              <a:off x="3396837" y="5003770"/>
              <a:ext cx="882364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769372" y="4267663"/>
                  <a:ext cx="1479700" cy="40472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00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0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000" b="0" i="1" smtClean="0">
                                    <a:latin typeface="Cambria Math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latin typeface="Cambria Math"/>
                                  </a:rPr>
                                  <m:t>𝑚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000" b="0" i="1" smtClean="0">
                                <a:latin typeface="Cambria Math"/>
                              </a:rPr>
                              <m:t>𝐽</m:t>
                            </m:r>
                          </m:den>
                        </m:f>
                        <m:r>
                          <a:rPr lang="en-US" sz="10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000" b="0" i="1" smtClean="0">
                                <a:latin typeface="Cambria Math"/>
                              </a:rPr>
                              <m:t>0.00018</m:t>
                            </m:r>
                          </m:num>
                          <m:den>
                            <m:r>
                              <a:rPr lang="en-US" sz="1000" b="0" i="1" smtClean="0">
                                <a:latin typeface="Cambria Math"/>
                              </a:rPr>
                              <m:t>0.00033</m:t>
                            </m:r>
                          </m:den>
                        </m:f>
                        <m:r>
                          <a:rPr lang="en-US" sz="1000" b="0" i="1" smtClean="0">
                            <a:latin typeface="Cambria Math"/>
                          </a:rPr>
                          <m:t>=0.545</m:t>
                        </m:r>
                      </m:oMath>
                    </m:oMathPara>
                  </a14:m>
                  <a:endParaRPr lang="en-US" sz="1000" dirty="0"/>
                </a:p>
              </p:txBody>
            </p:sp>
          </mc:Choice>
          <mc:Fallback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9372" y="4267663"/>
                  <a:ext cx="1479700" cy="404726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3520560" y="4503112"/>
                  <a:ext cx="63491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/>
                            <a:ea typeface="Cambria Math"/>
                          </a:rPr>
                          <m:t>Θ</m:t>
                        </m:r>
                        <m:d>
                          <m:dPr>
                            <m:ctrlPr>
                              <a:rPr lang="el-GR" sz="16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𝑠</m:t>
                            </m:r>
                          </m:e>
                        </m:d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0560" y="4503112"/>
                  <a:ext cx="634917" cy="338554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1883229" y="5301483"/>
                  <a:ext cx="1178113" cy="53700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000" b="0" i="1" smtClean="0">
                                <a:latin typeface="Cambria Math"/>
                              </a:rPr>
                              <m:t>1/</m:t>
                            </m:r>
                            <m:r>
                              <a:rPr lang="en-US" sz="1000" b="0" i="1" smtClean="0">
                                <a:latin typeface="Cambria Math"/>
                              </a:rPr>
                              <m:t>𝐽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1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000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10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000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10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000" b="0" i="1" smtClean="0">
                                    <a:latin typeface="Cambria Math"/>
                                  </a:rPr>
                                  <m:t>𝑐</m:t>
                                </m:r>
                              </m:num>
                              <m:den>
                                <m:r>
                                  <a:rPr lang="en-US" sz="1000" b="0" i="1" smtClean="0">
                                    <a:latin typeface="Cambria Math"/>
                                  </a:rPr>
                                  <m:t>𝐽</m:t>
                                </m:r>
                              </m:den>
                            </m:f>
                            <m:r>
                              <a:rPr lang="en-US" sz="1000" b="0" i="1" smtClean="0">
                                <a:latin typeface="Cambria Math"/>
                              </a:rPr>
                              <m:t>𝑠</m:t>
                            </m:r>
                            <m:r>
                              <a:rPr lang="en-US" sz="1000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10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10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000" b="0" i="1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1000" b="0" i="1" smtClean="0">
                                        <a:latin typeface="Cambria Math"/>
                                      </a:rPr>
                                      <m:t>𝐿</m:t>
                                    </m:r>
                                  </m:sub>
                                </m:sSub>
                                <m:r>
                                  <a:rPr lang="en-US" sz="1000" b="0" i="1" smtClean="0">
                                    <a:latin typeface="Cambria Math"/>
                                  </a:rPr>
                                  <m:t>𝑔𝑑</m:t>
                                </m:r>
                              </m:num>
                              <m:den>
                                <m:r>
                                  <a:rPr lang="en-US" sz="1000" b="0" i="1" smtClean="0">
                                    <a:latin typeface="Cambria Math"/>
                                  </a:rPr>
                                  <m:t>𝐽</m:t>
                                </m:r>
                              </m:den>
                            </m:f>
                          </m:den>
                        </m:f>
                      </m:oMath>
                    </m:oMathPara>
                  </a14:m>
                  <a:endParaRPr lang="en-US" sz="1000" dirty="0"/>
                </a:p>
              </p:txBody>
            </p:sp>
          </mc:Choice>
          <mc:Fallback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3229" y="5301483"/>
                  <a:ext cx="1178113" cy="537006"/>
                </a:xfrm>
                <a:prstGeom prst="rect">
                  <a:avLst/>
                </a:prstGeom>
                <a:blipFill rotWithShape="1">
                  <a:blip r:embed="rId27"/>
                  <a:stretch>
                    <a:fillRect b="-227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7244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360</Words>
  <Application>Microsoft Office PowerPoint</Application>
  <PresentationFormat>On-screen Show (4:3)</PresentationFormat>
  <Paragraphs>57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8</cp:revision>
  <cp:lastPrinted>2018-11-01T17:44:43Z</cp:lastPrinted>
  <dcterms:created xsi:type="dcterms:W3CDTF">2018-10-26T16:57:02Z</dcterms:created>
  <dcterms:modified xsi:type="dcterms:W3CDTF">2018-11-12T01:28:29Z</dcterms:modified>
</cp:coreProperties>
</file>