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7102475" cy="9388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117" d="100"/>
          <a:sy n="117" d="100"/>
        </p:scale>
        <p:origin x="-224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1F5468-262C-4659-BBB6-11224FFA41BE}" type="datetimeFigureOut">
              <a:rPr lang="en-US" smtClean="0"/>
              <a:t>11/2/2018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E2F03-0603-48F8-ACC8-EF5C7D931A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29804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1F5468-262C-4659-BBB6-11224FFA41BE}" type="datetimeFigureOut">
              <a:rPr lang="en-US" smtClean="0"/>
              <a:t>11/2/2018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E2F03-0603-48F8-ACC8-EF5C7D931A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88312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1F5468-262C-4659-BBB6-11224FFA41BE}" type="datetimeFigureOut">
              <a:rPr lang="en-US" smtClean="0"/>
              <a:t>11/2/2018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E2F03-0603-48F8-ACC8-EF5C7D931A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0933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1F5468-262C-4659-BBB6-11224FFA41BE}" type="datetimeFigureOut">
              <a:rPr lang="en-US" smtClean="0"/>
              <a:t>11/2/2018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E2F03-0603-48F8-ACC8-EF5C7D931A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27531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1F5468-262C-4659-BBB6-11224FFA41BE}" type="datetimeFigureOut">
              <a:rPr lang="en-US" smtClean="0"/>
              <a:t>11/2/2018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E2F03-0603-48F8-ACC8-EF5C7D931A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45806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1F5468-262C-4659-BBB6-11224FFA41BE}" type="datetimeFigureOut">
              <a:rPr lang="en-US" smtClean="0"/>
              <a:t>11/2/2018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E2F03-0603-48F8-ACC8-EF5C7D931A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94257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1F5468-262C-4659-BBB6-11224FFA41BE}" type="datetimeFigureOut">
              <a:rPr lang="en-US" smtClean="0"/>
              <a:t>11/2/2018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E2F03-0603-48F8-ACC8-EF5C7D931A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48511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1F5468-262C-4659-BBB6-11224FFA41BE}" type="datetimeFigureOut">
              <a:rPr lang="en-US" smtClean="0"/>
              <a:t>11/2/2018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E2F03-0603-48F8-ACC8-EF5C7D931A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51234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1F5468-262C-4659-BBB6-11224FFA41BE}" type="datetimeFigureOut">
              <a:rPr lang="en-US" smtClean="0"/>
              <a:t>11/2/2018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E2F03-0603-48F8-ACC8-EF5C7D931A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16423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1F5468-262C-4659-BBB6-11224FFA41BE}" type="datetimeFigureOut">
              <a:rPr lang="en-US" smtClean="0"/>
              <a:t>11/2/2018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E2F03-0603-48F8-ACC8-EF5C7D931A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58073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1F5468-262C-4659-BBB6-11224FFA41BE}" type="datetimeFigureOut">
              <a:rPr lang="en-US" smtClean="0"/>
              <a:t>11/2/2018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E2F03-0603-48F8-ACC8-EF5C7D931A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46557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1F5468-262C-4659-BBB6-11224FFA41BE}" type="datetimeFigureOut">
              <a:rPr lang="en-US" smtClean="0"/>
              <a:t>11/2/2018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9E2F03-0603-48F8-ACC8-EF5C7D931A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37975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18" Type="http://schemas.openxmlformats.org/officeDocument/2006/relationships/image" Target="../media/image17.png"/><Relationship Id="rId3" Type="http://schemas.openxmlformats.org/officeDocument/2006/relationships/image" Target="../media/image2.png"/><Relationship Id="rId21" Type="http://schemas.openxmlformats.org/officeDocument/2006/relationships/image" Target="../media/image20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20" Type="http://schemas.openxmlformats.org/officeDocument/2006/relationships/image" Target="../media/image19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23" Type="http://schemas.openxmlformats.org/officeDocument/2006/relationships/image" Target="../media/image22.png"/><Relationship Id="rId10" Type="http://schemas.openxmlformats.org/officeDocument/2006/relationships/image" Target="../media/image9.png"/><Relationship Id="rId19" Type="http://schemas.openxmlformats.org/officeDocument/2006/relationships/image" Target="../media/image18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Relationship Id="rId22" Type="http://schemas.openxmlformats.org/officeDocument/2006/relationships/image" Target="../media/image2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4267200" y="1466173"/>
                <a:ext cx="1784014" cy="50501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1/0.00033</m:t>
                          </m:r>
                        </m:num>
                        <m:den>
                          <m:sSup>
                            <m:sSupPr>
                              <m:ctrlPr>
                                <a:rPr lang="en-US" sz="140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/>
                                </a:rPr>
                                <m:t>𝑠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400" b="0" i="1" smtClean="0">
                              <a:latin typeface="Cambria Math"/>
                            </a:rPr>
                            <m:t>+0.485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𝑠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+53.96</m:t>
                          </m:r>
                        </m:den>
                      </m:f>
                    </m:oMath>
                  </m:oMathPara>
                </a14:m>
                <a:endParaRPr lang="en-US" sz="1400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7200" y="1466173"/>
                <a:ext cx="1784014" cy="505010"/>
              </a:xfrm>
              <a:prstGeom prst="rect">
                <a:avLst/>
              </a:prstGeom>
              <a:blipFill rotWithShape="1">
                <a:blip r:embed="rId2"/>
                <a:stretch>
                  <a:fillRect b="-1190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6711267" y="1489227"/>
                <a:ext cx="559769" cy="497059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180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/>
                            </a:rPr>
                            <m:t>3.14</m:t>
                          </m:r>
                        </m:den>
                      </m:f>
                    </m:oMath>
                  </m:oMathPara>
                </a14:m>
                <a:endParaRPr lang="en-US" sz="14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11267" y="1489227"/>
                <a:ext cx="559769" cy="497059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2743200" y="1558634"/>
                <a:ext cx="857927" cy="307777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0.00018</m:t>
                      </m:r>
                    </m:oMath>
                  </m:oMathPara>
                </a14:m>
                <a:endParaRPr lang="en-US" sz="14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43200" y="1558634"/>
                <a:ext cx="857927" cy="307777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1398135" y="1473327"/>
                <a:ext cx="423513" cy="501419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50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/>
                            </a:rPr>
                            <m:t>31</m:t>
                          </m:r>
                        </m:den>
                      </m:f>
                    </m:oMath>
                  </m:oMathPara>
                </a14:m>
                <a:endParaRPr lang="en-US" sz="14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98135" y="1473327"/>
                <a:ext cx="423513" cy="501419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5" name="Straight Arrow Connector 14"/>
          <p:cNvCxnSpPr>
            <a:stCxn id="6" idx="3"/>
          </p:cNvCxnSpPr>
          <p:nvPr/>
        </p:nvCxnSpPr>
        <p:spPr>
          <a:xfrm flipV="1">
            <a:off x="3601127" y="1712522"/>
            <a:ext cx="666073" cy="1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flipV="1">
            <a:off x="6051214" y="1737757"/>
            <a:ext cx="666073" cy="1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>
            <a:off x="1905000" y="1712521"/>
            <a:ext cx="838200" cy="1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7425359" y="1220080"/>
                <a:ext cx="634917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l-GR" sz="1600" i="1" smtClean="0">
                          <a:latin typeface="Cambria Math"/>
                          <a:ea typeface="Cambria Math"/>
                        </a:rPr>
                        <m:t>Θ</m:t>
                      </m:r>
                      <m:d>
                        <m:dPr>
                          <m:ctrlPr>
                            <a:rPr lang="el-GR" sz="1600" i="1" smtClean="0"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latin typeface="Cambria Math"/>
                              <a:ea typeface="Cambria Math"/>
                            </a:rPr>
                            <m:t>𝑠</m:t>
                          </m:r>
                        </m:e>
                      </m:d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25359" y="1220080"/>
                <a:ext cx="634917" cy="338554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6084142" y="1228987"/>
                <a:ext cx="715581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l-GR" sz="1600" i="1" smtClean="0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el-GR" sz="1600" i="1" smtClean="0">
                              <a:latin typeface="Cambria Math"/>
                              <a:ea typeface="Cambria Math"/>
                            </a:rPr>
                            <m:t>Θ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/>
                              <a:ea typeface="Cambria Math"/>
                            </a:rPr>
                            <m:t>∗</m:t>
                          </m:r>
                        </m:sup>
                      </m:sSup>
                      <m:d>
                        <m:dPr>
                          <m:ctrlPr>
                            <a:rPr lang="el-GR" sz="1600" i="1" smtClean="0"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latin typeface="Cambria Math"/>
                              <a:ea typeface="Cambria Math"/>
                            </a:rPr>
                            <m:t>𝑠</m:t>
                          </m:r>
                        </m:e>
                      </m:d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84142" y="1228987"/>
                <a:ext cx="715581" cy="338554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4" name="Straight Arrow Connector 23"/>
          <p:cNvCxnSpPr/>
          <p:nvPr/>
        </p:nvCxnSpPr>
        <p:spPr>
          <a:xfrm flipV="1">
            <a:off x="7271036" y="1737759"/>
            <a:ext cx="882364" cy="1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3645107" y="1242948"/>
                <a:ext cx="622093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l-GR" sz="1600" i="1" smtClean="0">
                          <a:latin typeface="Cambria Math"/>
                          <a:ea typeface="Cambria Math"/>
                        </a:rPr>
                        <m:t>Τ</m:t>
                      </m:r>
                      <m:d>
                        <m:dPr>
                          <m:ctrlPr>
                            <a:rPr lang="el-GR" sz="1600" i="1" smtClean="0"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latin typeface="Cambria Math"/>
                              <a:ea typeface="Cambria Math"/>
                            </a:rPr>
                            <m:t>𝑠</m:t>
                          </m:r>
                        </m:e>
                      </m:d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45107" y="1242948"/>
                <a:ext cx="622093" cy="338554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1844742" y="1254931"/>
                <a:ext cx="666977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l-GR" sz="1600" i="1" smtClean="0">
                          <a:latin typeface="Cambria Math"/>
                          <a:ea typeface="Cambria Math"/>
                        </a:rPr>
                        <m:t>Μ</m:t>
                      </m:r>
                      <m:d>
                        <m:dPr>
                          <m:ctrlPr>
                            <a:rPr lang="el-GR" sz="1600" i="1" smtClean="0"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latin typeface="Cambria Math"/>
                              <a:ea typeface="Cambria Math"/>
                            </a:rPr>
                            <m:t>𝑠</m:t>
                          </m:r>
                        </m:e>
                      </m:d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44742" y="1254931"/>
                <a:ext cx="666977" cy="338554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TextBox 26"/>
          <p:cNvSpPr txBox="1"/>
          <p:nvPr/>
        </p:nvSpPr>
        <p:spPr>
          <a:xfrm>
            <a:off x="777029" y="1797457"/>
            <a:ext cx="5068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[deg]</a:t>
            </a:r>
            <a:endParaRPr lang="en-US" sz="1200" dirty="0"/>
          </a:p>
        </p:txBody>
      </p:sp>
      <p:sp>
        <p:nvSpPr>
          <p:cNvPr id="28" name="TextBox 27"/>
          <p:cNvSpPr txBox="1"/>
          <p:nvPr/>
        </p:nvSpPr>
        <p:spPr>
          <a:xfrm>
            <a:off x="1927689" y="1793568"/>
            <a:ext cx="38824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[%]</a:t>
            </a:r>
            <a:endParaRPr lang="en-US" sz="12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3633190" y="1792099"/>
                <a:ext cx="579581" cy="44531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US" sz="1200" i="1" smtClean="0">
                              <a:latin typeface="Cambria Math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20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sz="1200" b="0" i="1" smtClean="0">
                                  <a:latin typeface="Cambria Math"/>
                                </a:rPr>
                                <m:t>𝑁𝑚</m:t>
                              </m:r>
                            </m:num>
                            <m:den>
                              <m:r>
                                <a:rPr lang="en-US" sz="1200" b="0" i="1" smtClean="0">
                                  <a:latin typeface="Cambria Math"/>
                                </a:rPr>
                                <m:t>%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33190" y="1792099"/>
                <a:ext cx="579581" cy="445315"/>
              </a:xfrm>
              <a:prstGeom prst="rect">
                <a:avLst/>
              </a:prstGeom>
              <a:blipFill rotWithShape="1">
                <a:blip r:embed="rId10"/>
                <a:stretch>
                  <a:fillRect b="-137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2" name="TextBox 31"/>
          <p:cNvSpPr txBox="1"/>
          <p:nvPr/>
        </p:nvSpPr>
        <p:spPr>
          <a:xfrm>
            <a:off x="6190126" y="1890158"/>
            <a:ext cx="48128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[rad]</a:t>
            </a:r>
            <a:endParaRPr lang="en-US" sz="1200" dirty="0"/>
          </a:p>
        </p:txBody>
      </p:sp>
      <p:sp>
        <p:nvSpPr>
          <p:cNvPr id="33" name="TextBox 32"/>
          <p:cNvSpPr txBox="1"/>
          <p:nvPr/>
        </p:nvSpPr>
        <p:spPr>
          <a:xfrm>
            <a:off x="7409948" y="1866411"/>
            <a:ext cx="5068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[deg]</a:t>
            </a:r>
            <a:endParaRPr lang="en-US" sz="12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4414965" y="514240"/>
                <a:ext cx="1488484" cy="714747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1/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𝐽</m:t>
                          </m:r>
                        </m:num>
                        <m:den>
                          <m:sSup>
                            <m:sSupPr>
                              <m:ctrlPr>
                                <a:rPr lang="en-US" sz="140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/>
                                </a:rPr>
                                <m:t>𝑠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400" b="0" i="1" smtClean="0">
                              <a:latin typeface="Cambria Math"/>
                            </a:rPr>
                            <m:t>+</m:t>
                          </m:r>
                          <m:f>
                            <m:fPr>
                              <m:ctrlPr>
                                <a:rPr lang="en-US" sz="1400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sz="1400" b="0" i="1" smtClean="0">
                                  <a:latin typeface="Cambria Math"/>
                                </a:rPr>
                                <m:t>𝑐</m:t>
                              </m:r>
                            </m:num>
                            <m:den>
                              <m:r>
                                <a:rPr lang="en-US" sz="1400" b="0" i="1" smtClean="0">
                                  <a:latin typeface="Cambria Math"/>
                                </a:rPr>
                                <m:t>𝐽</m:t>
                              </m:r>
                            </m:den>
                          </m:f>
                          <m:r>
                            <a:rPr lang="en-US" sz="1400" b="0" i="1" smtClean="0">
                              <a:latin typeface="Cambria Math"/>
                            </a:rPr>
                            <m:t>𝑠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+</m:t>
                          </m:r>
                          <m:f>
                            <m:fPr>
                              <m:ctrlPr>
                                <a:rPr lang="en-US" sz="1400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US" sz="1400" b="0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1400" b="0" i="1" smtClean="0">
                                      <a:latin typeface="Cambria Math"/>
                                    </a:rPr>
                                    <m:t>𝑚</m:t>
                                  </m:r>
                                </m:e>
                                <m:sub>
                                  <m:r>
                                    <a:rPr lang="en-US" sz="1400" b="0" i="1" smtClean="0">
                                      <a:latin typeface="Cambria Math"/>
                                    </a:rPr>
                                    <m:t>𝐿</m:t>
                                  </m:r>
                                </m:sub>
                              </m:sSub>
                              <m:r>
                                <a:rPr lang="en-US" sz="1400" b="0" i="1" smtClean="0">
                                  <a:latin typeface="Cambria Math"/>
                                </a:rPr>
                                <m:t>𝑔𝑑</m:t>
                              </m:r>
                            </m:num>
                            <m:den>
                              <m:r>
                                <a:rPr lang="en-US" sz="1400" b="0" i="1" smtClean="0">
                                  <a:latin typeface="Cambria Math"/>
                                </a:rPr>
                                <m:t>𝐽</m:t>
                              </m:r>
                            </m:den>
                          </m:f>
                        </m:den>
                      </m:f>
                    </m:oMath>
                  </m:oMathPara>
                </a14:m>
                <a:endParaRPr lang="en-US" sz="1400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4965" y="514240"/>
                <a:ext cx="1488484" cy="714747"/>
              </a:xfrm>
              <a:prstGeom prst="rect">
                <a:avLst/>
              </a:prstGeom>
              <a:blipFill rotWithShape="1">
                <a:blip r:embed="rId11"/>
                <a:stretch>
                  <a:fillRect b="-2500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346" y="2438400"/>
            <a:ext cx="1883373" cy="1711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07823" y="2668463"/>
            <a:ext cx="4302125" cy="13119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2938701" y="1181450"/>
                <a:ext cx="466923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4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𝐾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/>
                            </a:rPr>
                            <m:t>𝑚</m:t>
                          </m:r>
                        </m:sub>
                      </m:sSub>
                    </m:oMath>
                  </m:oMathPara>
                </a14:m>
                <a:endParaRPr lang="en-US" sz="1400" dirty="0"/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38701" y="1181450"/>
                <a:ext cx="466923" cy="307777"/>
              </a:xfrm>
              <a:prstGeom prst="rect">
                <a:avLst/>
              </a:prstGeom>
              <a:blipFill rotWithShape="1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3" name="Straight Arrow Connector 52"/>
          <p:cNvCxnSpPr/>
          <p:nvPr/>
        </p:nvCxnSpPr>
        <p:spPr>
          <a:xfrm flipV="1">
            <a:off x="697428" y="1717878"/>
            <a:ext cx="666073" cy="1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Rectangle 53"/>
          <p:cNvSpPr/>
          <p:nvPr/>
        </p:nvSpPr>
        <p:spPr>
          <a:xfrm>
            <a:off x="2511719" y="381000"/>
            <a:ext cx="4898229" cy="2057400"/>
          </a:xfrm>
          <a:prstGeom prst="rect">
            <a:avLst/>
          </a:pr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8" name="TextBox 57"/>
              <p:cNvSpPr txBox="1"/>
              <p:nvPr/>
            </p:nvSpPr>
            <p:spPr>
              <a:xfrm>
                <a:off x="1612823" y="4741277"/>
                <a:ext cx="1784014" cy="50501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0.545</m:t>
                          </m:r>
                        </m:num>
                        <m:den>
                          <m:sSup>
                            <m:sSupPr>
                              <m:ctrlPr>
                                <a:rPr lang="en-US" sz="140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/>
                                </a:rPr>
                                <m:t>𝑠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400" b="0" i="1" smtClean="0">
                              <a:latin typeface="Cambria Math"/>
                            </a:rPr>
                            <m:t>+0.485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𝑠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+53.96</m:t>
                          </m:r>
                        </m:den>
                      </m:f>
                    </m:oMath>
                  </m:oMathPara>
                </a14:m>
                <a:endParaRPr lang="en-US" sz="1400" dirty="0"/>
              </a:p>
            </p:txBody>
          </p:sp>
        </mc:Choice>
        <mc:Fallback>
          <p:sp>
            <p:nvSpPr>
              <p:cNvPr id="58" name="TextBox 5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12823" y="4741277"/>
                <a:ext cx="1784014" cy="505010"/>
              </a:xfrm>
              <a:prstGeom prst="rect">
                <a:avLst/>
              </a:prstGeom>
              <a:blipFill rotWithShape="1">
                <a:blip r:embed="rId15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9" name="Straight Arrow Connector 58"/>
          <p:cNvCxnSpPr/>
          <p:nvPr/>
        </p:nvCxnSpPr>
        <p:spPr>
          <a:xfrm>
            <a:off x="753647" y="4993782"/>
            <a:ext cx="838200" cy="1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60" name="TextBox 59"/>
              <p:cNvSpPr txBox="1"/>
              <p:nvPr/>
            </p:nvSpPr>
            <p:spPr>
              <a:xfrm>
                <a:off x="805372" y="4512677"/>
                <a:ext cx="666977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l-GR" sz="1600" i="1" smtClean="0">
                          <a:latin typeface="Cambria Math"/>
                          <a:ea typeface="Cambria Math"/>
                        </a:rPr>
                        <m:t>Μ</m:t>
                      </m:r>
                      <m:d>
                        <m:dPr>
                          <m:ctrlPr>
                            <a:rPr lang="el-GR" sz="1600" i="1" smtClean="0"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latin typeface="Cambria Math"/>
                              <a:ea typeface="Cambria Math"/>
                            </a:rPr>
                            <m:t>𝑠</m:t>
                          </m:r>
                        </m:e>
                      </m:d>
                    </m:oMath>
                  </m:oMathPara>
                </a14:m>
                <a:endParaRPr lang="en-US" sz="1600" dirty="0"/>
              </a:p>
            </p:txBody>
          </p:sp>
        </mc:Choice>
        <mc:Fallback>
          <p:sp>
            <p:nvSpPr>
              <p:cNvPr id="60" name="TextBox 5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5372" y="4512677"/>
                <a:ext cx="666977" cy="338554"/>
              </a:xfrm>
              <a:prstGeom prst="rect">
                <a:avLst/>
              </a:prstGeom>
              <a:blipFill rotWithShape="1"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1" name="TextBox 60"/>
          <p:cNvSpPr txBox="1"/>
          <p:nvPr/>
        </p:nvSpPr>
        <p:spPr>
          <a:xfrm>
            <a:off x="900262" y="5107787"/>
            <a:ext cx="38824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[%]</a:t>
            </a:r>
            <a:endParaRPr lang="en-US" sz="12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2" name="TextBox 61"/>
              <p:cNvSpPr txBox="1"/>
              <p:nvPr/>
            </p:nvSpPr>
            <p:spPr>
              <a:xfrm>
                <a:off x="3600998" y="4512677"/>
                <a:ext cx="715581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l-GR" sz="1600" i="1" smtClean="0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el-GR" sz="1600" i="1" smtClean="0">
                              <a:latin typeface="Cambria Math"/>
                              <a:ea typeface="Cambria Math"/>
                            </a:rPr>
                            <m:t>Θ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/>
                              <a:ea typeface="Cambria Math"/>
                            </a:rPr>
                            <m:t>∗</m:t>
                          </m:r>
                        </m:sup>
                      </m:sSup>
                      <m:d>
                        <m:dPr>
                          <m:ctrlPr>
                            <a:rPr lang="el-GR" sz="1600" i="1" smtClean="0"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latin typeface="Cambria Math"/>
                              <a:ea typeface="Cambria Math"/>
                            </a:rPr>
                            <m:t>𝑠</m:t>
                          </m:r>
                        </m:e>
                      </m:d>
                    </m:oMath>
                  </m:oMathPara>
                </a14:m>
                <a:endParaRPr lang="en-US" sz="1600" dirty="0"/>
              </a:p>
            </p:txBody>
          </p:sp>
        </mc:Choice>
        <mc:Fallback>
          <p:sp>
            <p:nvSpPr>
              <p:cNvPr id="62" name="TextBox 6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00998" y="4512677"/>
                <a:ext cx="715581" cy="338554"/>
              </a:xfrm>
              <a:prstGeom prst="rect">
                <a:avLst/>
              </a:prstGeom>
              <a:blipFill rotWithShape="1"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3" name="TextBox 62"/>
          <p:cNvSpPr txBox="1"/>
          <p:nvPr/>
        </p:nvSpPr>
        <p:spPr>
          <a:xfrm>
            <a:off x="3662295" y="5107786"/>
            <a:ext cx="48128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[rad]</a:t>
            </a:r>
            <a:endParaRPr lang="en-US" sz="1200" dirty="0"/>
          </a:p>
        </p:txBody>
      </p:sp>
      <p:cxnSp>
        <p:nvCxnSpPr>
          <p:cNvPr id="64" name="Straight Arrow Connector 63"/>
          <p:cNvCxnSpPr/>
          <p:nvPr/>
        </p:nvCxnSpPr>
        <p:spPr>
          <a:xfrm flipV="1">
            <a:off x="3396837" y="5003770"/>
            <a:ext cx="882364" cy="1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/>
              <p:cNvSpPr txBox="1"/>
              <p:nvPr/>
            </p:nvSpPr>
            <p:spPr>
              <a:xfrm>
                <a:off x="1910687" y="4300503"/>
                <a:ext cx="1137619" cy="38145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0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1000" b="0" i="1" smtClean="0">
                              <a:latin typeface="Cambria Math"/>
                            </a:rPr>
                            <m:t>0.00018</m:t>
                          </m:r>
                        </m:num>
                        <m:den>
                          <m:r>
                            <a:rPr lang="en-US" sz="1000" b="0" i="1" smtClean="0">
                              <a:latin typeface="Cambria Math"/>
                            </a:rPr>
                            <m:t>0.00033</m:t>
                          </m:r>
                        </m:den>
                      </m:f>
                      <m:r>
                        <a:rPr lang="en-US" sz="1000" b="0" i="1" smtClean="0">
                          <a:latin typeface="Cambria Math"/>
                        </a:rPr>
                        <m:t>=0.545</m:t>
                      </m:r>
                    </m:oMath>
                  </m:oMathPara>
                </a14:m>
                <a:endParaRPr lang="en-US" sz="1000" dirty="0"/>
              </a:p>
            </p:txBody>
          </p:sp>
        </mc:Choice>
        <mc:Fallback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10687" y="4300503"/>
                <a:ext cx="1137619" cy="381451"/>
              </a:xfrm>
              <a:prstGeom prst="rect">
                <a:avLst/>
              </a:prstGeom>
              <a:blipFill rotWithShape="1"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2872501" y="680887"/>
                <a:ext cx="1137619" cy="38145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0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1000" b="0" i="1" smtClean="0">
                              <a:latin typeface="Cambria Math"/>
                            </a:rPr>
                            <m:t>0.00018</m:t>
                          </m:r>
                        </m:num>
                        <m:den>
                          <m:r>
                            <a:rPr lang="en-US" sz="1000" b="0" i="1" smtClean="0">
                              <a:latin typeface="Cambria Math"/>
                            </a:rPr>
                            <m:t>0.00033</m:t>
                          </m:r>
                        </m:den>
                      </m:f>
                      <m:r>
                        <a:rPr lang="en-US" sz="1000" b="0" i="1" smtClean="0">
                          <a:latin typeface="Cambria Math"/>
                        </a:rPr>
                        <m:t>=0.545</m:t>
                      </m:r>
                    </m:oMath>
                  </m:oMathPara>
                </a14:m>
                <a:endParaRPr lang="en-US" sz="10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72501" y="680887"/>
                <a:ext cx="1137619" cy="381451"/>
              </a:xfrm>
              <a:prstGeom prst="rect">
                <a:avLst/>
              </a:prstGeom>
              <a:blipFill rotWithShape="1"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" name="Straight Connector 8"/>
          <p:cNvCxnSpPr/>
          <p:nvPr/>
        </p:nvCxnSpPr>
        <p:spPr>
          <a:xfrm>
            <a:off x="1283899" y="1335338"/>
            <a:ext cx="697301" cy="831819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 flipV="1">
            <a:off x="1283899" y="1254931"/>
            <a:ext cx="621101" cy="888479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3" name="TextBox 12"/>
              <p:cNvSpPr txBox="1"/>
              <p:nvPr/>
            </p:nvSpPr>
            <p:spPr>
              <a:xfrm>
                <a:off x="5113161" y="4340450"/>
                <a:ext cx="2392514" cy="38145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0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1000" b="0" i="1" smtClean="0">
                              <a:latin typeface="Cambria Math"/>
                            </a:rPr>
                            <m:t>0.00018∗1∗180</m:t>
                          </m:r>
                        </m:num>
                        <m:den>
                          <m:r>
                            <a:rPr lang="en-US" sz="1000" b="0" i="1" smtClean="0">
                              <a:latin typeface="Cambria Math"/>
                            </a:rPr>
                            <m:t>0.00033∗3.14</m:t>
                          </m:r>
                        </m:den>
                      </m:f>
                      <m:r>
                        <a:rPr lang="en-US" sz="1000" b="0" i="1" smtClean="0">
                          <a:latin typeface="Cambria Math"/>
                        </a:rPr>
                        <m:t>=0.545</m:t>
                      </m:r>
                      <m:f>
                        <m:fPr>
                          <m:ctrlPr>
                            <a:rPr lang="en-US" sz="10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1000" b="0" i="1" smtClean="0">
                              <a:latin typeface="Cambria Math"/>
                            </a:rPr>
                            <m:t>180</m:t>
                          </m:r>
                        </m:num>
                        <m:den>
                          <m:r>
                            <a:rPr lang="en-US" sz="1000" b="0" i="1" smtClean="0">
                              <a:latin typeface="Cambria Math"/>
                            </a:rPr>
                            <m:t>3.14</m:t>
                          </m:r>
                        </m:den>
                      </m:f>
                      <m:r>
                        <a:rPr lang="en-US" sz="1000" b="0" i="1" smtClean="0">
                          <a:latin typeface="Cambria Math"/>
                        </a:rPr>
                        <m:t>=31.27</m:t>
                      </m:r>
                    </m:oMath>
                  </m:oMathPara>
                </a14:m>
                <a:endParaRPr lang="en-US" sz="1000" dirty="0"/>
              </a:p>
            </p:txBody>
          </p:sp>
        </mc:Choice>
        <mc:Fallback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13161" y="4340450"/>
                <a:ext cx="2392514" cy="381451"/>
              </a:xfrm>
              <a:prstGeom prst="rect">
                <a:avLst/>
              </a:prstGeom>
              <a:blipFill rotWithShape="1"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3" name="TextBox 42"/>
              <p:cNvSpPr txBox="1"/>
              <p:nvPr/>
            </p:nvSpPr>
            <p:spPr>
              <a:xfrm>
                <a:off x="5347797" y="4765180"/>
                <a:ext cx="1784014" cy="50501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31.27</m:t>
                          </m:r>
                        </m:num>
                        <m:den>
                          <m:sSup>
                            <m:sSupPr>
                              <m:ctrlPr>
                                <a:rPr lang="en-US" sz="140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/>
                                </a:rPr>
                                <m:t>𝑠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400" b="0" i="1" smtClean="0">
                              <a:latin typeface="Cambria Math"/>
                            </a:rPr>
                            <m:t>+0.485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𝑠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+53.96</m:t>
                          </m:r>
                        </m:den>
                      </m:f>
                    </m:oMath>
                  </m:oMathPara>
                </a14:m>
                <a:endParaRPr lang="en-US" sz="1400" dirty="0"/>
              </a:p>
            </p:txBody>
          </p:sp>
        </mc:Choice>
        <mc:Fallback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47797" y="4765180"/>
                <a:ext cx="1784014" cy="505010"/>
              </a:xfrm>
              <a:prstGeom prst="rect">
                <a:avLst/>
              </a:prstGeom>
              <a:blipFill rotWithShape="1">
                <a:blip r:embed="rId21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4" name="Straight Arrow Connector 43"/>
          <p:cNvCxnSpPr/>
          <p:nvPr/>
        </p:nvCxnSpPr>
        <p:spPr>
          <a:xfrm>
            <a:off x="4488621" y="5017685"/>
            <a:ext cx="838200" cy="1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45" name="TextBox 44"/>
              <p:cNvSpPr txBox="1"/>
              <p:nvPr/>
            </p:nvSpPr>
            <p:spPr>
              <a:xfrm>
                <a:off x="4540346" y="4536580"/>
                <a:ext cx="666977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l-GR" sz="1600" i="1" smtClean="0">
                          <a:latin typeface="Cambria Math"/>
                          <a:ea typeface="Cambria Math"/>
                        </a:rPr>
                        <m:t>Μ</m:t>
                      </m:r>
                      <m:d>
                        <m:dPr>
                          <m:ctrlPr>
                            <a:rPr lang="el-GR" sz="1600" i="1" smtClean="0"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latin typeface="Cambria Math"/>
                              <a:ea typeface="Cambria Math"/>
                            </a:rPr>
                            <m:t>𝑠</m:t>
                          </m:r>
                        </m:e>
                      </m:d>
                    </m:oMath>
                  </m:oMathPara>
                </a14:m>
                <a:endParaRPr lang="en-US" sz="1600" dirty="0"/>
              </a:p>
            </p:txBody>
          </p:sp>
        </mc:Choice>
        <mc:Fallback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40346" y="4536580"/>
                <a:ext cx="666977" cy="338554"/>
              </a:xfrm>
              <a:prstGeom prst="rect">
                <a:avLst/>
              </a:prstGeom>
              <a:blipFill rotWithShape="1">
                <a:blip r:embed="rId2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6" name="TextBox 45"/>
          <p:cNvSpPr txBox="1"/>
          <p:nvPr/>
        </p:nvSpPr>
        <p:spPr>
          <a:xfrm>
            <a:off x="4635236" y="5131690"/>
            <a:ext cx="38824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[%]</a:t>
            </a:r>
            <a:endParaRPr lang="en-US" sz="12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7" name="TextBox 46"/>
              <p:cNvSpPr txBox="1"/>
              <p:nvPr/>
            </p:nvSpPr>
            <p:spPr>
              <a:xfrm>
                <a:off x="7335972" y="4536580"/>
                <a:ext cx="634917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l-GR" sz="1600" i="1" smtClean="0">
                          <a:latin typeface="Cambria Math"/>
                          <a:ea typeface="Cambria Math"/>
                        </a:rPr>
                        <m:t>Θ</m:t>
                      </m:r>
                      <m:d>
                        <m:dPr>
                          <m:ctrlPr>
                            <a:rPr lang="el-GR" sz="1600" i="1" smtClean="0"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latin typeface="Cambria Math"/>
                              <a:ea typeface="Cambria Math"/>
                            </a:rPr>
                            <m:t>𝑠</m:t>
                          </m:r>
                        </m:e>
                      </m:d>
                    </m:oMath>
                  </m:oMathPara>
                </a14:m>
                <a:endParaRPr lang="en-US" sz="1600" dirty="0"/>
              </a:p>
            </p:txBody>
          </p:sp>
        </mc:Choice>
        <mc:Fallback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35972" y="4536580"/>
                <a:ext cx="634917" cy="338554"/>
              </a:xfrm>
              <a:prstGeom prst="rect">
                <a:avLst/>
              </a:prstGeom>
              <a:blipFill rotWithShape="1">
                <a:blip r:embed="rId2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8" name="TextBox 47"/>
          <p:cNvSpPr txBox="1"/>
          <p:nvPr/>
        </p:nvSpPr>
        <p:spPr>
          <a:xfrm>
            <a:off x="7397269" y="5131689"/>
            <a:ext cx="48128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[rad]</a:t>
            </a:r>
            <a:endParaRPr lang="en-US" sz="1200" dirty="0"/>
          </a:p>
        </p:txBody>
      </p:sp>
      <p:cxnSp>
        <p:nvCxnSpPr>
          <p:cNvPr id="49" name="Straight Arrow Connector 48"/>
          <p:cNvCxnSpPr/>
          <p:nvPr/>
        </p:nvCxnSpPr>
        <p:spPr>
          <a:xfrm flipV="1">
            <a:off x="7131811" y="5027673"/>
            <a:ext cx="882364" cy="1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94229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378</TotalTime>
  <Words>166</Words>
  <Application>Microsoft Office PowerPoint</Application>
  <PresentationFormat>On-screen Show (4:3)</PresentationFormat>
  <Paragraphs>28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University of Nevada Las Vegas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Paul Oh</dc:creator>
  <cp:lastModifiedBy>Paul Oh</cp:lastModifiedBy>
  <cp:revision>6</cp:revision>
  <cp:lastPrinted>2018-11-01T17:44:43Z</cp:lastPrinted>
  <dcterms:created xsi:type="dcterms:W3CDTF">2018-10-26T16:57:02Z</dcterms:created>
  <dcterms:modified xsi:type="dcterms:W3CDTF">2018-11-02T15:25:21Z</dcterms:modified>
</cp:coreProperties>
</file>