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2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980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31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93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753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80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425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5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23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642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07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5468-262C-4659-BBB6-11224FFA41B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655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F5468-262C-4659-BBB6-11224FFA41B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E2F03-0603-48F8-ACC8-EF5C7D931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9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7.wmf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6.wmf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267200" y="1466173"/>
                <a:ext cx="1784014" cy="5050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1/0.00033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+0.485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+53.96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466173"/>
                <a:ext cx="1784014" cy="505010"/>
              </a:xfrm>
              <a:prstGeom prst="rect">
                <a:avLst/>
              </a:prstGeom>
              <a:blipFill rotWithShape="1">
                <a:blip r:embed="rId2"/>
                <a:stretch>
                  <a:fillRect b="-119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711267" y="1489227"/>
                <a:ext cx="559769" cy="49705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180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3.14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1267" y="1489227"/>
                <a:ext cx="559769" cy="49705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743200" y="1558634"/>
                <a:ext cx="857927" cy="30777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0.00018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1558634"/>
                <a:ext cx="857927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98135" y="1473327"/>
                <a:ext cx="423513" cy="50141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50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31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8135" y="1473327"/>
                <a:ext cx="423513" cy="50141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>
            <a:stCxn id="6" idx="3"/>
          </p:cNvCxnSpPr>
          <p:nvPr/>
        </p:nvCxnSpPr>
        <p:spPr>
          <a:xfrm flipV="1">
            <a:off x="3601127" y="1712522"/>
            <a:ext cx="666073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051214" y="1737757"/>
            <a:ext cx="666073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905000" y="1712521"/>
            <a:ext cx="83820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425359" y="1220080"/>
                <a:ext cx="6349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i="1" smtClean="0">
                          <a:latin typeface="Cambria Math"/>
                          <a:ea typeface="Cambria Math"/>
                        </a:rPr>
                        <m:t>Θ</m:t>
                      </m:r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5359" y="1220080"/>
                <a:ext cx="634917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084142" y="1228987"/>
                <a:ext cx="7155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sz="1600" i="1" smtClean="0">
                              <a:latin typeface="Cambria Math"/>
                              <a:ea typeface="Cambria Math"/>
                            </a:rPr>
                            <m:t>Θ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42" y="1228987"/>
                <a:ext cx="715581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 flipV="1">
            <a:off x="7271036" y="1737759"/>
            <a:ext cx="882364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645107" y="1242948"/>
                <a:ext cx="6220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i="1" smtClean="0">
                          <a:latin typeface="Cambria Math"/>
                          <a:ea typeface="Cambria Math"/>
                        </a:rPr>
                        <m:t>Τ</m:t>
                      </m:r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5107" y="1242948"/>
                <a:ext cx="622093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44742" y="1254931"/>
                <a:ext cx="6669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i="1" smtClean="0">
                          <a:latin typeface="Cambria Math"/>
                          <a:ea typeface="Cambria Math"/>
                        </a:rPr>
                        <m:t>Μ</m:t>
                      </m:r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4742" y="1254931"/>
                <a:ext cx="666977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777029" y="1797457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[deg]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1927689" y="1793568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[%]</a:t>
            </a:r>
            <a:endParaRPr lang="en-US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633190" y="1792099"/>
                <a:ext cx="579581" cy="4453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𝑁𝑚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%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3190" y="1792099"/>
                <a:ext cx="579581" cy="445315"/>
              </a:xfrm>
              <a:prstGeom prst="rect">
                <a:avLst/>
              </a:prstGeom>
              <a:blipFill rotWithShape="1">
                <a:blip r:embed="rId10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6190126" y="1890158"/>
            <a:ext cx="481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[rad]</a:t>
            </a:r>
            <a:endParaRPr lang="en-US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7409948" y="1866411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[deg]</a:t>
            </a:r>
            <a:endParaRPr lang="en-US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414965" y="514240"/>
                <a:ext cx="1488484" cy="71474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1/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𝐽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𝑐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𝐽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𝐿</m:t>
                                  </m:r>
                                </m:sub>
                              </m:sSub>
                              <m:r>
                                <a:rPr lang="en-US" sz="1400" b="0" i="1" smtClean="0">
                                  <a:latin typeface="Cambria Math"/>
                                </a:rPr>
                                <m:t>𝑔𝑑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𝐽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4965" y="514240"/>
                <a:ext cx="1488484" cy="714747"/>
              </a:xfrm>
              <a:prstGeom prst="rect">
                <a:avLst/>
              </a:prstGeom>
              <a:blipFill rotWithShape="1">
                <a:blip r:embed="rId11"/>
                <a:stretch>
                  <a:fillRect b="-250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346" y="2438400"/>
            <a:ext cx="1883373" cy="171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7823" y="2668463"/>
            <a:ext cx="4302125" cy="1311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938701" y="1181450"/>
                <a:ext cx="46692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701" y="1181450"/>
                <a:ext cx="466923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Straight Arrow Connector 52"/>
          <p:cNvCxnSpPr/>
          <p:nvPr/>
        </p:nvCxnSpPr>
        <p:spPr>
          <a:xfrm flipV="1">
            <a:off x="697428" y="1717878"/>
            <a:ext cx="666073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2511719" y="381000"/>
            <a:ext cx="3628751" cy="205740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915274" y="4800600"/>
                <a:ext cx="1784014" cy="5050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0.545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+0.485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+53.96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5274" y="4800600"/>
                <a:ext cx="1784014" cy="50501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Arrow Connector 58"/>
          <p:cNvCxnSpPr/>
          <p:nvPr/>
        </p:nvCxnSpPr>
        <p:spPr>
          <a:xfrm>
            <a:off x="3056098" y="5053105"/>
            <a:ext cx="838200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107823" y="4572000"/>
                <a:ext cx="6669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i="1" smtClean="0">
                          <a:latin typeface="Cambria Math"/>
                          <a:ea typeface="Cambria Math"/>
                        </a:rPr>
                        <m:t>Μ</m:t>
                      </m:r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7823" y="4572000"/>
                <a:ext cx="666977" cy="33855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/>
          <p:cNvSpPr txBox="1"/>
          <p:nvPr/>
        </p:nvSpPr>
        <p:spPr>
          <a:xfrm>
            <a:off x="3202713" y="5167110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[%]</a:t>
            </a:r>
            <a:endParaRPr lang="en-US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903449" y="4572000"/>
                <a:ext cx="7155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sz="1600" i="1" smtClean="0">
                              <a:latin typeface="Cambria Math"/>
                              <a:ea typeface="Cambria Math"/>
                            </a:rPr>
                            <m:t>Θ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el-GR" sz="16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3449" y="4572000"/>
                <a:ext cx="715581" cy="33855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5964746" y="5167109"/>
            <a:ext cx="481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[rad]</a:t>
            </a:r>
            <a:endParaRPr lang="en-US" sz="1200" dirty="0"/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5699288" y="5063093"/>
            <a:ext cx="882364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213138" y="4359826"/>
                <a:ext cx="1137619" cy="381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000" b="0" i="1" smtClean="0">
                              <a:latin typeface="Cambria Math"/>
                            </a:rPr>
                            <m:t>0.00018</m:t>
                          </m:r>
                        </m:num>
                        <m:den>
                          <m:r>
                            <a:rPr lang="en-US" sz="1000" b="0" i="1" smtClean="0">
                              <a:latin typeface="Cambria Math"/>
                            </a:rPr>
                            <m:t>0.00033</m:t>
                          </m:r>
                        </m:den>
                      </m:f>
                      <m:r>
                        <a:rPr lang="en-US" sz="1000" b="0" i="1" smtClean="0">
                          <a:latin typeface="Cambria Math"/>
                        </a:rPr>
                        <m:t>=0.545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3138" y="4359826"/>
                <a:ext cx="1137619" cy="381451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872501" y="680887"/>
                <a:ext cx="1137619" cy="381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000" b="0" i="1" smtClean="0">
                              <a:latin typeface="Cambria Math"/>
                            </a:rPr>
                            <m:t>0.00018</m:t>
                          </m:r>
                        </m:num>
                        <m:den>
                          <m:r>
                            <a:rPr lang="en-US" sz="1000" b="0" i="1" smtClean="0">
                              <a:latin typeface="Cambria Math"/>
                            </a:rPr>
                            <m:t>0.00033</m:t>
                          </m:r>
                        </m:den>
                      </m:f>
                      <m:r>
                        <a:rPr lang="en-US" sz="1000" b="0" i="1" smtClean="0">
                          <a:latin typeface="Cambria Math"/>
                        </a:rPr>
                        <m:t>=0.545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2501" y="680887"/>
                <a:ext cx="1137619" cy="381451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422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171450" y="304800"/>
            <a:ext cx="8877300" cy="2362200"/>
            <a:chOff x="108" y="2016"/>
            <a:chExt cx="5592" cy="1488"/>
          </a:xfrm>
        </p:grpSpPr>
        <p:sp>
          <p:nvSpPr>
            <p:cNvPr id="5" name="Rectangle 24"/>
            <p:cNvSpPr>
              <a:spLocks noChangeArrowheads="1"/>
            </p:cNvSpPr>
            <p:nvPr/>
          </p:nvSpPr>
          <p:spPr bwMode="auto">
            <a:xfrm>
              <a:off x="108" y="2016"/>
              <a:ext cx="5532" cy="14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6" name="Picture 9" descr="polePlacement1_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2352"/>
              <a:ext cx="2688" cy="1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10"/>
            <p:cNvSpPr txBox="1">
              <a:spLocks noChangeArrowheads="1"/>
            </p:cNvSpPr>
            <p:nvPr/>
          </p:nvSpPr>
          <p:spPr bwMode="auto">
            <a:xfrm>
              <a:off x="240" y="2064"/>
              <a:ext cx="17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Feedback System</a:t>
              </a:r>
            </a:p>
          </p:txBody>
        </p:sp>
        <p:graphicFrame>
          <p:nvGraphicFramePr>
            <p:cNvPr id="8" name="Object 11"/>
            <p:cNvGraphicFramePr>
              <a:graphicFrameLocks noChangeAspect="1"/>
            </p:cNvGraphicFramePr>
            <p:nvPr/>
          </p:nvGraphicFramePr>
          <p:xfrm>
            <a:off x="2784" y="2736"/>
            <a:ext cx="76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1" name="Equation" r:id="rId4" imgW="558558" imgH="177723" progId="Equation.3">
                    <p:embed/>
                  </p:oleObj>
                </mc:Choice>
                <mc:Fallback>
                  <p:oleObj name="Equation" r:id="rId4" imgW="558558" imgH="17772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84" y="2736"/>
                          <a:ext cx="768" cy="2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13"/>
            <p:cNvGraphicFramePr>
              <a:graphicFrameLocks noChangeAspect="1"/>
            </p:cNvGraphicFramePr>
            <p:nvPr/>
          </p:nvGraphicFramePr>
          <p:xfrm>
            <a:off x="2784" y="3072"/>
            <a:ext cx="2592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2" name="Equation" r:id="rId6" imgW="2082800" imgH="254000" progId="Equation.3">
                    <p:embed/>
                  </p:oleObj>
                </mc:Choice>
                <mc:Fallback>
                  <p:oleObj name="Equation" r:id="rId6" imgW="2082800" imgH="2540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84" y="3072"/>
                          <a:ext cx="2592" cy="3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Text Box 18"/>
            <p:cNvSpPr txBox="1">
              <a:spLocks noChangeArrowheads="1"/>
            </p:cNvSpPr>
            <p:nvPr/>
          </p:nvSpPr>
          <p:spPr bwMode="auto">
            <a:xfrm>
              <a:off x="5220" y="2688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(10)</a:t>
              </a:r>
            </a:p>
          </p:txBody>
        </p:sp>
      </p:grpSp>
      <p:sp>
        <p:nvSpPr>
          <p:cNvPr id="13" name="AutoShape 3"/>
          <p:cNvSpPr>
            <a:spLocks noChangeAspect="1" noChangeArrowheads="1" noTextEdit="1"/>
          </p:cNvSpPr>
          <p:nvPr/>
        </p:nvSpPr>
        <p:spPr bwMode="auto">
          <a:xfrm>
            <a:off x="2438400" y="3276600"/>
            <a:ext cx="426720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3800475" y="4549775"/>
            <a:ext cx="62865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u = -Kx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3636963" y="4443413"/>
            <a:ext cx="868363" cy="465138"/>
          </a:xfrm>
          <a:prstGeom prst="rect">
            <a:avLst/>
          </a:prstGeom>
          <a:noFill/>
          <a:ln w="9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7"/>
          <p:cNvSpPr>
            <a:spLocks noChangeShapeType="1"/>
          </p:cNvSpPr>
          <p:nvPr/>
        </p:nvSpPr>
        <p:spPr bwMode="auto">
          <a:xfrm flipH="1">
            <a:off x="2438400" y="4668838"/>
            <a:ext cx="1182688" cy="0"/>
          </a:xfrm>
          <a:prstGeom prst="line">
            <a:avLst/>
          </a:prstGeom>
          <a:noFill/>
          <a:ln w="9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4968875" y="3709988"/>
            <a:ext cx="0" cy="1003300"/>
          </a:xfrm>
          <a:prstGeom prst="line">
            <a:avLst/>
          </a:prstGeom>
          <a:noFill/>
          <a:ln w="9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H="1">
            <a:off x="4579938" y="4713288"/>
            <a:ext cx="388938" cy="0"/>
          </a:xfrm>
          <a:prstGeom prst="line">
            <a:avLst/>
          </a:prstGeom>
          <a:noFill/>
          <a:ln w="9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10"/>
          <p:cNvSpPr>
            <a:spLocks/>
          </p:cNvSpPr>
          <p:nvPr/>
        </p:nvSpPr>
        <p:spPr bwMode="auto">
          <a:xfrm>
            <a:off x="4519613" y="4699000"/>
            <a:ext cx="60325" cy="44450"/>
          </a:xfrm>
          <a:custGeom>
            <a:avLst/>
            <a:gdLst>
              <a:gd name="T0" fmla="*/ 0 w 38"/>
              <a:gd name="T1" fmla="*/ 9 h 28"/>
              <a:gd name="T2" fmla="*/ 38 w 38"/>
              <a:gd name="T3" fmla="*/ 9 h 28"/>
              <a:gd name="T4" fmla="*/ 38 w 38"/>
              <a:gd name="T5" fmla="*/ 28 h 28"/>
              <a:gd name="T6" fmla="*/ 0 w 38"/>
              <a:gd name="T7" fmla="*/ 9 h 28"/>
              <a:gd name="T8" fmla="*/ 38 w 38"/>
              <a:gd name="T9" fmla="*/ 0 h 28"/>
              <a:gd name="T10" fmla="*/ 38 w 38"/>
              <a:gd name="T11" fmla="*/ 9 h 28"/>
              <a:gd name="T12" fmla="*/ 0 w 38"/>
              <a:gd name="T13" fmla="*/ 9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" h="28">
                <a:moveTo>
                  <a:pt x="0" y="9"/>
                </a:moveTo>
                <a:lnTo>
                  <a:pt x="38" y="9"/>
                </a:lnTo>
                <a:lnTo>
                  <a:pt x="38" y="28"/>
                </a:lnTo>
                <a:lnTo>
                  <a:pt x="0" y="9"/>
                </a:lnTo>
                <a:lnTo>
                  <a:pt x="38" y="0"/>
                </a:lnTo>
                <a:lnTo>
                  <a:pt x="38" y="9"/>
                </a:lnTo>
                <a:lnTo>
                  <a:pt x="0" y="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3246438" y="3546475"/>
            <a:ext cx="1243013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x = F   x + G   u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12"/>
          <p:cNvSpPr>
            <a:spLocks noChangeArrowheads="1"/>
          </p:cNvSpPr>
          <p:nvPr/>
        </p:nvSpPr>
        <p:spPr bwMode="auto">
          <a:xfrm>
            <a:off x="3262313" y="3397250"/>
            <a:ext cx="119063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13"/>
          <p:cNvSpPr>
            <a:spLocks noChangeArrowheads="1"/>
          </p:cNvSpPr>
          <p:nvPr/>
        </p:nvSpPr>
        <p:spPr bwMode="auto">
          <a:xfrm>
            <a:off x="3621088" y="3665538"/>
            <a:ext cx="20955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ol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4219575" y="3651250"/>
            <a:ext cx="20955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ol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3141663" y="3425825"/>
            <a:ext cx="1482725" cy="569913"/>
          </a:xfrm>
          <a:prstGeom prst="rect">
            <a:avLst/>
          </a:prstGeom>
          <a:noFill/>
          <a:ln w="9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16"/>
          <p:cNvSpPr>
            <a:spLocks noChangeArrowheads="1"/>
          </p:cNvSpPr>
          <p:nvPr/>
        </p:nvSpPr>
        <p:spPr bwMode="auto">
          <a:xfrm>
            <a:off x="5343525" y="3560763"/>
            <a:ext cx="195263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17"/>
          <p:cNvSpPr>
            <a:spLocks noChangeArrowheads="1"/>
          </p:cNvSpPr>
          <p:nvPr/>
        </p:nvSpPr>
        <p:spPr bwMode="auto">
          <a:xfrm>
            <a:off x="5208588" y="3425825"/>
            <a:ext cx="554038" cy="584200"/>
          </a:xfrm>
          <a:prstGeom prst="rect">
            <a:avLst/>
          </a:prstGeom>
          <a:noFill/>
          <a:ln w="9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Line 18"/>
          <p:cNvSpPr>
            <a:spLocks noChangeShapeType="1"/>
          </p:cNvSpPr>
          <p:nvPr/>
        </p:nvSpPr>
        <p:spPr bwMode="auto">
          <a:xfrm>
            <a:off x="4624388" y="3695700"/>
            <a:ext cx="523875" cy="0"/>
          </a:xfrm>
          <a:prstGeom prst="line">
            <a:avLst/>
          </a:prstGeom>
          <a:noFill/>
          <a:ln w="9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19"/>
          <p:cNvSpPr>
            <a:spLocks/>
          </p:cNvSpPr>
          <p:nvPr/>
        </p:nvSpPr>
        <p:spPr bwMode="auto">
          <a:xfrm>
            <a:off x="5133975" y="3665538"/>
            <a:ext cx="74613" cy="44450"/>
          </a:xfrm>
          <a:custGeom>
            <a:avLst/>
            <a:gdLst>
              <a:gd name="T0" fmla="*/ 47 w 47"/>
              <a:gd name="T1" fmla="*/ 19 h 28"/>
              <a:gd name="T2" fmla="*/ 0 w 47"/>
              <a:gd name="T3" fmla="*/ 19 h 28"/>
              <a:gd name="T4" fmla="*/ 0 w 47"/>
              <a:gd name="T5" fmla="*/ 0 h 28"/>
              <a:gd name="T6" fmla="*/ 47 w 47"/>
              <a:gd name="T7" fmla="*/ 19 h 28"/>
              <a:gd name="T8" fmla="*/ 0 w 47"/>
              <a:gd name="T9" fmla="*/ 28 h 28"/>
              <a:gd name="T10" fmla="*/ 0 w 47"/>
              <a:gd name="T11" fmla="*/ 19 h 28"/>
              <a:gd name="T12" fmla="*/ 47 w 47"/>
              <a:gd name="T13" fmla="*/ 19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" h="28">
                <a:moveTo>
                  <a:pt x="47" y="19"/>
                </a:moveTo>
                <a:lnTo>
                  <a:pt x="0" y="19"/>
                </a:lnTo>
                <a:lnTo>
                  <a:pt x="0" y="0"/>
                </a:lnTo>
                <a:lnTo>
                  <a:pt x="47" y="19"/>
                </a:lnTo>
                <a:lnTo>
                  <a:pt x="0" y="28"/>
                </a:lnTo>
                <a:lnTo>
                  <a:pt x="0" y="19"/>
                </a:lnTo>
                <a:lnTo>
                  <a:pt x="47" y="1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Line 20"/>
          <p:cNvSpPr>
            <a:spLocks noChangeShapeType="1"/>
          </p:cNvSpPr>
          <p:nvPr/>
        </p:nvSpPr>
        <p:spPr bwMode="auto">
          <a:xfrm>
            <a:off x="5762625" y="3695700"/>
            <a:ext cx="493713" cy="0"/>
          </a:xfrm>
          <a:prstGeom prst="line">
            <a:avLst/>
          </a:prstGeom>
          <a:noFill/>
          <a:ln w="9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21"/>
          <p:cNvSpPr>
            <a:spLocks/>
          </p:cNvSpPr>
          <p:nvPr/>
        </p:nvSpPr>
        <p:spPr bwMode="auto">
          <a:xfrm>
            <a:off x="6256338" y="3665538"/>
            <a:ext cx="60325" cy="44450"/>
          </a:xfrm>
          <a:custGeom>
            <a:avLst/>
            <a:gdLst>
              <a:gd name="T0" fmla="*/ 38 w 38"/>
              <a:gd name="T1" fmla="*/ 19 h 28"/>
              <a:gd name="T2" fmla="*/ 0 w 38"/>
              <a:gd name="T3" fmla="*/ 19 h 28"/>
              <a:gd name="T4" fmla="*/ 0 w 38"/>
              <a:gd name="T5" fmla="*/ 0 h 28"/>
              <a:gd name="T6" fmla="*/ 38 w 38"/>
              <a:gd name="T7" fmla="*/ 19 h 28"/>
              <a:gd name="T8" fmla="*/ 0 w 38"/>
              <a:gd name="T9" fmla="*/ 28 h 28"/>
              <a:gd name="T10" fmla="*/ 0 w 38"/>
              <a:gd name="T11" fmla="*/ 19 h 28"/>
              <a:gd name="T12" fmla="*/ 38 w 38"/>
              <a:gd name="T13" fmla="*/ 19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8" h="28">
                <a:moveTo>
                  <a:pt x="38" y="19"/>
                </a:moveTo>
                <a:lnTo>
                  <a:pt x="0" y="19"/>
                </a:lnTo>
                <a:lnTo>
                  <a:pt x="0" y="0"/>
                </a:lnTo>
                <a:lnTo>
                  <a:pt x="38" y="19"/>
                </a:lnTo>
                <a:lnTo>
                  <a:pt x="0" y="28"/>
                </a:lnTo>
                <a:lnTo>
                  <a:pt x="0" y="19"/>
                </a:lnTo>
                <a:lnTo>
                  <a:pt x="38" y="1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Rectangle 22"/>
          <p:cNvSpPr>
            <a:spLocks noChangeArrowheads="1"/>
          </p:cNvSpPr>
          <p:nvPr/>
        </p:nvSpPr>
        <p:spPr bwMode="auto">
          <a:xfrm>
            <a:off x="6465888" y="3546475"/>
            <a:ext cx="1651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y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23"/>
          <p:cNvSpPr>
            <a:spLocks noChangeArrowheads="1"/>
          </p:cNvSpPr>
          <p:nvPr/>
        </p:nvSpPr>
        <p:spPr bwMode="auto">
          <a:xfrm>
            <a:off x="4864100" y="3411538"/>
            <a:ext cx="1651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x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Line 24"/>
          <p:cNvSpPr>
            <a:spLocks noChangeShapeType="1"/>
          </p:cNvSpPr>
          <p:nvPr/>
        </p:nvSpPr>
        <p:spPr bwMode="auto">
          <a:xfrm>
            <a:off x="2603500" y="3725863"/>
            <a:ext cx="463550" cy="0"/>
          </a:xfrm>
          <a:prstGeom prst="line">
            <a:avLst/>
          </a:prstGeom>
          <a:noFill/>
          <a:ln w="9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25"/>
          <p:cNvSpPr>
            <a:spLocks/>
          </p:cNvSpPr>
          <p:nvPr/>
        </p:nvSpPr>
        <p:spPr bwMode="auto">
          <a:xfrm>
            <a:off x="3052763" y="3695700"/>
            <a:ext cx="74613" cy="44450"/>
          </a:xfrm>
          <a:custGeom>
            <a:avLst/>
            <a:gdLst>
              <a:gd name="T0" fmla="*/ 47 w 47"/>
              <a:gd name="T1" fmla="*/ 19 h 28"/>
              <a:gd name="T2" fmla="*/ 0 w 47"/>
              <a:gd name="T3" fmla="*/ 19 h 28"/>
              <a:gd name="T4" fmla="*/ 0 w 47"/>
              <a:gd name="T5" fmla="*/ 0 h 28"/>
              <a:gd name="T6" fmla="*/ 47 w 47"/>
              <a:gd name="T7" fmla="*/ 19 h 28"/>
              <a:gd name="T8" fmla="*/ 0 w 47"/>
              <a:gd name="T9" fmla="*/ 28 h 28"/>
              <a:gd name="T10" fmla="*/ 0 w 47"/>
              <a:gd name="T11" fmla="*/ 19 h 28"/>
              <a:gd name="T12" fmla="*/ 47 w 47"/>
              <a:gd name="T13" fmla="*/ 19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" h="28">
                <a:moveTo>
                  <a:pt x="47" y="19"/>
                </a:moveTo>
                <a:lnTo>
                  <a:pt x="0" y="19"/>
                </a:lnTo>
                <a:lnTo>
                  <a:pt x="0" y="0"/>
                </a:lnTo>
                <a:lnTo>
                  <a:pt x="47" y="19"/>
                </a:lnTo>
                <a:lnTo>
                  <a:pt x="0" y="28"/>
                </a:lnTo>
                <a:lnTo>
                  <a:pt x="0" y="19"/>
                </a:lnTo>
                <a:lnTo>
                  <a:pt x="47" y="1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Rectangle 26"/>
          <p:cNvSpPr>
            <a:spLocks noChangeArrowheads="1"/>
          </p:cNvSpPr>
          <p:nvPr/>
        </p:nvSpPr>
        <p:spPr bwMode="auto">
          <a:xfrm>
            <a:off x="2752725" y="3299618"/>
            <a:ext cx="1651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u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27"/>
          <p:cNvSpPr>
            <a:spLocks noChangeArrowheads="1"/>
          </p:cNvSpPr>
          <p:nvPr/>
        </p:nvSpPr>
        <p:spPr bwMode="auto">
          <a:xfrm>
            <a:off x="5478463" y="3635375"/>
            <a:ext cx="20955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ol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Line 28"/>
          <p:cNvSpPr>
            <a:spLocks noChangeShapeType="1"/>
          </p:cNvSpPr>
          <p:nvPr/>
        </p:nvSpPr>
        <p:spPr bwMode="auto">
          <a:xfrm flipV="1">
            <a:off x="2438400" y="3830638"/>
            <a:ext cx="0" cy="861218"/>
          </a:xfrm>
          <a:prstGeom prst="line">
            <a:avLst/>
          </a:prstGeom>
          <a:noFill/>
          <a:ln w="9">
            <a:solidFill>
              <a:srgbClr val="000000"/>
            </a:solidFill>
            <a:prstDash val="solid"/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2304256" y="3583781"/>
            <a:ext cx="268288" cy="2682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26"/>
          <p:cNvSpPr>
            <a:spLocks noChangeArrowheads="1"/>
          </p:cNvSpPr>
          <p:nvPr/>
        </p:nvSpPr>
        <p:spPr bwMode="auto">
          <a:xfrm>
            <a:off x="1630589" y="3353593"/>
            <a:ext cx="593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Line 24"/>
          <p:cNvSpPr>
            <a:spLocks noChangeShapeType="1"/>
          </p:cNvSpPr>
          <p:nvPr/>
        </p:nvSpPr>
        <p:spPr bwMode="auto">
          <a:xfrm>
            <a:off x="1790700" y="3725863"/>
            <a:ext cx="463550" cy="0"/>
          </a:xfrm>
          <a:prstGeom prst="line">
            <a:avLst/>
          </a:prstGeom>
          <a:noFill/>
          <a:ln w="9">
            <a:solidFill>
              <a:srgbClr val="000000"/>
            </a:solidFill>
            <a:prstDash val="solid"/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4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8134059"/>
              </p:ext>
            </p:extLst>
          </p:nvPr>
        </p:nvGraphicFramePr>
        <p:xfrm>
          <a:off x="5445125" y="4338638"/>
          <a:ext cx="1497013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Equation" r:id="rId8" imgW="685800" imgH="177480" progId="Equation.3">
                  <p:embed/>
                </p:oleObj>
              </mc:Choice>
              <mc:Fallback>
                <p:oleObj name="Equation" r:id="rId8" imgW="6858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25" y="4338638"/>
                        <a:ext cx="1497013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8225969"/>
              </p:ext>
            </p:extLst>
          </p:nvPr>
        </p:nvGraphicFramePr>
        <p:xfrm>
          <a:off x="1804988" y="5057775"/>
          <a:ext cx="5368925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Equation" r:id="rId10" imgW="2717640" imgH="253800" progId="Equation.3">
                  <p:embed/>
                </p:oleObj>
              </mc:Choice>
              <mc:Fallback>
                <p:oleObj name="Equation" r:id="rId10" imgW="27176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4988" y="5057775"/>
                        <a:ext cx="5368925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2166639" y="2787134"/>
            <a:ext cx="4453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Above is called a regulator i.e. when r set to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585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161</Words>
  <Application>Microsoft Office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Microsoft Equation 3.0</vt:lpstr>
      <vt:lpstr>PowerPoint Presentation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8</cp:revision>
  <cp:lastPrinted>2018-11-01T18:45:11Z</cp:lastPrinted>
  <dcterms:created xsi:type="dcterms:W3CDTF">2018-10-26T16:57:02Z</dcterms:created>
  <dcterms:modified xsi:type="dcterms:W3CDTF">2018-11-01T22:35:09Z</dcterms:modified>
</cp:coreProperties>
</file>